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7"/>
  </p:notesMasterIdLst>
  <p:handoutMasterIdLst>
    <p:handoutMasterId r:id="rId68"/>
  </p:handoutMasterIdLst>
  <p:sldIdLst>
    <p:sldId id="258" r:id="rId2"/>
    <p:sldId id="257" r:id="rId3"/>
    <p:sldId id="513" r:id="rId4"/>
    <p:sldId id="539" r:id="rId5"/>
    <p:sldId id="540" r:id="rId6"/>
    <p:sldId id="541" r:id="rId7"/>
    <p:sldId id="542" r:id="rId8"/>
    <p:sldId id="446" r:id="rId9"/>
    <p:sldId id="502" r:id="rId10"/>
    <p:sldId id="504" r:id="rId11"/>
    <p:sldId id="505" r:id="rId12"/>
    <p:sldId id="506" r:id="rId13"/>
    <p:sldId id="507" r:id="rId14"/>
    <p:sldId id="508" r:id="rId15"/>
    <p:sldId id="488" r:id="rId16"/>
    <p:sldId id="489" r:id="rId17"/>
    <p:sldId id="531" r:id="rId18"/>
    <p:sldId id="509" r:id="rId19"/>
    <p:sldId id="521" r:id="rId20"/>
    <p:sldId id="522" r:id="rId21"/>
    <p:sldId id="532" r:id="rId22"/>
    <p:sldId id="537" r:id="rId23"/>
    <p:sldId id="523" r:id="rId24"/>
    <p:sldId id="533" r:id="rId25"/>
    <p:sldId id="527" r:id="rId26"/>
    <p:sldId id="529" r:id="rId27"/>
    <p:sldId id="498" r:id="rId28"/>
    <p:sldId id="496" r:id="rId29"/>
    <p:sldId id="501" r:id="rId30"/>
    <p:sldId id="511" r:id="rId31"/>
    <p:sldId id="536" r:id="rId32"/>
    <p:sldId id="500" r:id="rId33"/>
    <p:sldId id="510" r:id="rId34"/>
    <p:sldId id="480" r:id="rId35"/>
    <p:sldId id="450" r:id="rId36"/>
    <p:sldId id="451" r:id="rId37"/>
    <p:sldId id="452" r:id="rId38"/>
    <p:sldId id="453" r:id="rId39"/>
    <p:sldId id="454" r:id="rId40"/>
    <p:sldId id="455" r:id="rId41"/>
    <p:sldId id="456" r:id="rId42"/>
    <p:sldId id="538" r:id="rId43"/>
    <p:sldId id="458" r:id="rId44"/>
    <p:sldId id="459" r:id="rId45"/>
    <p:sldId id="515" r:id="rId46"/>
    <p:sldId id="460" r:id="rId47"/>
    <p:sldId id="518" r:id="rId48"/>
    <p:sldId id="520" r:id="rId49"/>
    <p:sldId id="461" r:id="rId50"/>
    <p:sldId id="466" r:id="rId51"/>
    <p:sldId id="468" r:id="rId52"/>
    <p:sldId id="469" r:id="rId53"/>
    <p:sldId id="474" r:id="rId54"/>
    <p:sldId id="475" r:id="rId55"/>
    <p:sldId id="481" r:id="rId56"/>
    <p:sldId id="534" r:id="rId57"/>
    <p:sldId id="482" r:id="rId58"/>
    <p:sldId id="483" r:id="rId59"/>
    <p:sldId id="535" r:id="rId60"/>
    <p:sldId id="485" r:id="rId61"/>
    <p:sldId id="476" r:id="rId62"/>
    <p:sldId id="487" r:id="rId63"/>
    <p:sldId id="271" r:id="rId64"/>
    <p:sldId id="272" r:id="rId65"/>
    <p:sldId id="293" r:id="rId6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1">
          <p15:clr>
            <a:srgbClr val="A4A3A4"/>
          </p15:clr>
        </p15:guide>
        <p15:guide id="2" orient="horz" pos="1204">
          <p15:clr>
            <a:srgbClr val="A4A3A4"/>
          </p15:clr>
        </p15:guide>
        <p15:guide id="3" pos="2880">
          <p15:clr>
            <a:srgbClr val="A4A3A4"/>
          </p15:clr>
        </p15:guide>
        <p15:guide id="4" pos="38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phanie Krieger" initials="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6" autoAdjust="0"/>
    <p:restoredTop sz="67620" autoAdjust="0"/>
  </p:normalViewPr>
  <p:slideViewPr>
    <p:cSldViewPr>
      <p:cViewPr varScale="1">
        <p:scale>
          <a:sx n="71" d="100"/>
          <a:sy n="71" d="100"/>
        </p:scale>
        <p:origin x="1240" y="168"/>
      </p:cViewPr>
      <p:guideLst>
        <p:guide orient="horz" pos="2681"/>
        <p:guide orient="horz" pos="1204"/>
        <p:guide pos="2880"/>
        <p:guide pos="384"/>
      </p:guideLst>
    </p:cSldViewPr>
  </p:slideViewPr>
  <p:outlineViewPr>
    <p:cViewPr>
      <p:scale>
        <a:sx n="33" d="100"/>
        <a:sy n="33" d="100"/>
      </p:scale>
      <p:origin x="0" y="17184"/>
    </p:cViewPr>
  </p:outlineViewPr>
  <p:notesTextViewPr>
    <p:cViewPr>
      <p:scale>
        <a:sx n="1" d="1"/>
        <a:sy n="1" d="1"/>
      </p:scale>
      <p:origin x="0" y="0"/>
    </p:cViewPr>
  </p:notesTextViewPr>
  <p:sorterViewPr>
    <p:cViewPr>
      <p:scale>
        <a:sx n="66" d="100"/>
        <a:sy n="66" d="100"/>
      </p:scale>
      <p:origin x="0" y="512"/>
    </p:cViewPr>
  </p:sorterViewPr>
  <p:notesViewPr>
    <p:cSldViewPr>
      <p:cViewPr varScale="1">
        <p:scale>
          <a:sx n="58" d="100"/>
          <a:sy n="58" d="100"/>
        </p:scale>
        <p:origin x="-2669" y="-7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3F6FF6FD-3CE7-44F8-A0CF-CEF1322301BB}" type="datetimeFigureOut">
              <a:rPr lang="en-US" smtClean="0"/>
              <a:t>9/20/21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B78A555D-8709-477D-AE0D-C4215DF98736}" type="slidenum">
              <a:rPr lang="en-US" smtClean="0"/>
              <a:t>‹#›</a:t>
            </a:fld>
            <a:endParaRPr lang="en-US"/>
          </a:p>
        </p:txBody>
      </p:sp>
    </p:spTree>
    <p:extLst>
      <p:ext uri="{BB962C8B-B14F-4D97-AF65-F5344CB8AC3E}">
        <p14:creationId xmlns:p14="http://schemas.microsoft.com/office/powerpoint/2010/main" val="5425787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7F169DD7-0ACB-47B1-BB87-4E1044187E44}" type="datetimeFigureOut">
              <a:rPr lang="en-US" smtClean="0"/>
              <a:t>9/20/21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DDF3D7E-3B35-4228-B8F6-ADD7A76DFE8D}" type="slidenum">
              <a:rPr lang="en-US" smtClean="0"/>
              <a:t>‹#›</a:t>
            </a:fld>
            <a:endParaRPr lang="en-US"/>
          </a:p>
        </p:txBody>
      </p:sp>
    </p:spTree>
    <p:extLst>
      <p:ext uri="{BB962C8B-B14F-4D97-AF65-F5344CB8AC3E}">
        <p14:creationId xmlns:p14="http://schemas.microsoft.com/office/powerpoint/2010/main" val="39270826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irichlet_distribu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n.wikipedia.org/wiki/Prior_probability"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Dirichlet_distribu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en.wikipedia.org/wiki/Prior_probabilit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Blue: Computer analysis</a:t>
            </a:r>
          </a:p>
          <a:p>
            <a:r>
              <a:rPr lang="en-GB"/>
              <a:t>Red: Evolutionary biology</a:t>
            </a:r>
          </a:p>
          <a:p>
            <a:r>
              <a:rPr lang="en-GB"/>
              <a:t>Yellow: Genomics</a:t>
            </a:r>
          </a:p>
          <a:p>
            <a:endParaRPr lang="en-GB"/>
          </a:p>
        </p:txBody>
      </p:sp>
      <p:sp>
        <p:nvSpPr>
          <p:cNvPr id="4" name="Slide Number Placeholder 3"/>
          <p:cNvSpPr>
            <a:spLocks noGrp="1"/>
          </p:cNvSpPr>
          <p:nvPr>
            <p:ph type="sldNum" sz="quarter" idx="10"/>
          </p:nvPr>
        </p:nvSpPr>
        <p:spPr/>
        <p:txBody>
          <a:bodyPr/>
          <a:lstStyle/>
          <a:p>
            <a:fld id="{1DDF3D7E-3B35-4228-B8F6-ADD7A76DFE8D}" type="slidenum">
              <a:rPr lang="en-US" smtClean="0"/>
              <a:t>19</a:t>
            </a:fld>
            <a:endParaRPr lang="en-US"/>
          </a:p>
        </p:txBody>
      </p:sp>
    </p:spTree>
    <p:extLst>
      <p:ext uri="{BB962C8B-B14F-4D97-AF65-F5344CB8AC3E}">
        <p14:creationId xmlns:p14="http://schemas.microsoft.com/office/powerpoint/2010/main" val="1948419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Word embedding model after dimensionality reduction. The 150 most frequent words are annotated and some medical domains are indicated using ellipses based on expert knowledge. Red: psychosocial problems, yellow: ear-related problems, blue: upper respiratory tract problems, black: musculoskeletal problems, pink: dermatological problems, green: eye-related problems</a:t>
            </a:r>
          </a:p>
          <a:p>
            <a:endParaRPr lang="en-GB"/>
          </a:p>
        </p:txBody>
      </p:sp>
      <p:sp>
        <p:nvSpPr>
          <p:cNvPr id="4" name="Slide Number Placeholder 3"/>
          <p:cNvSpPr>
            <a:spLocks noGrp="1"/>
          </p:cNvSpPr>
          <p:nvPr>
            <p:ph type="sldNum" sz="quarter" idx="5"/>
          </p:nvPr>
        </p:nvSpPr>
        <p:spPr/>
        <p:txBody>
          <a:bodyPr/>
          <a:lstStyle/>
          <a:p>
            <a:fld id="{1DDF3D7E-3B35-4228-B8F6-ADD7A76DFE8D}" type="slidenum">
              <a:rPr lang="en-US" smtClean="0"/>
              <a:t>39</a:t>
            </a:fld>
            <a:endParaRPr lang="en-US"/>
          </a:p>
        </p:txBody>
      </p:sp>
    </p:spTree>
    <p:extLst>
      <p:ext uri="{BB962C8B-B14F-4D97-AF65-F5344CB8AC3E}">
        <p14:creationId xmlns:p14="http://schemas.microsoft.com/office/powerpoint/2010/main" val="373605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classifier is a neural network with one hidden layer</a:t>
            </a:r>
          </a:p>
          <a:p>
            <a:r>
              <a:rPr lang="en-US"/>
              <a:t>Logistic sigmoid functions are used as activation functions in the hidden layer. The regression weights are the embeddings</a:t>
            </a:r>
          </a:p>
          <a:p>
            <a:endParaRPr lang="en-GB"/>
          </a:p>
        </p:txBody>
      </p:sp>
      <p:sp>
        <p:nvSpPr>
          <p:cNvPr id="4" name="Slide Number Placeholder 3"/>
          <p:cNvSpPr>
            <a:spLocks noGrp="1"/>
          </p:cNvSpPr>
          <p:nvPr>
            <p:ph type="sldNum" sz="quarter" idx="5"/>
          </p:nvPr>
        </p:nvSpPr>
        <p:spPr/>
        <p:txBody>
          <a:bodyPr/>
          <a:lstStyle/>
          <a:p>
            <a:fld id="{1DDF3D7E-3B35-4228-B8F6-ADD7A76DFE8D}" type="slidenum">
              <a:rPr lang="en-US" smtClean="0"/>
              <a:t>48</a:t>
            </a:fld>
            <a:endParaRPr lang="en-US"/>
          </a:p>
        </p:txBody>
      </p:sp>
    </p:spTree>
    <p:extLst>
      <p:ext uri="{BB962C8B-B14F-4D97-AF65-F5344CB8AC3E}">
        <p14:creationId xmlns:p14="http://schemas.microsoft.com/office/powerpoint/2010/main" val="377537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https://en.wikipedia.org/wiki/Generative_model </a:t>
            </a:r>
          </a:p>
          <a:p>
            <a:endParaRPr lang="en-GB"/>
          </a:p>
          <a:p>
            <a:r>
              <a:rPr lang="en-GB"/>
              <a:t>Topic = distribution</a:t>
            </a:r>
            <a:r>
              <a:rPr lang="en-GB" baseline="0"/>
              <a:t> over fixed vocabulary.</a:t>
            </a:r>
          </a:p>
          <a:p>
            <a:r>
              <a:rPr lang="en-GB" baseline="0"/>
              <a:t>Every topic contains a probability for every word in the vocabulary</a:t>
            </a:r>
          </a:p>
          <a:p>
            <a:endParaRPr lang="en-GB" baseline="0"/>
          </a:p>
          <a:p>
            <a:r>
              <a:rPr lang="en-GB" baseline="0"/>
              <a:t>Each document is a distribution over topics.</a:t>
            </a:r>
          </a:p>
          <a:p>
            <a:endParaRPr lang="en-GB"/>
          </a:p>
        </p:txBody>
      </p:sp>
      <p:sp>
        <p:nvSpPr>
          <p:cNvPr id="4" name="Slide Number Placeholder 3"/>
          <p:cNvSpPr>
            <a:spLocks noGrp="1"/>
          </p:cNvSpPr>
          <p:nvPr>
            <p:ph type="sldNum" sz="quarter" idx="10"/>
          </p:nvPr>
        </p:nvSpPr>
        <p:spPr/>
        <p:txBody>
          <a:bodyPr/>
          <a:lstStyle/>
          <a:p>
            <a:fld id="{1DDF3D7E-3B35-4228-B8F6-ADD7A76DFE8D}" type="slidenum">
              <a:rPr lang="en-US" smtClean="0"/>
              <a:t>20</a:t>
            </a:fld>
            <a:endParaRPr lang="en-US"/>
          </a:p>
        </p:txBody>
      </p:sp>
    </p:spTree>
    <p:extLst>
      <p:ext uri="{BB962C8B-B14F-4D97-AF65-F5344CB8AC3E}">
        <p14:creationId xmlns:p14="http://schemas.microsoft.com/office/powerpoint/2010/main" val="2356340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a:t>Dirichlet distribution: </a:t>
            </a:r>
            <a:r>
              <a:rPr lang="en-GB"/>
              <a:t>family of continuous multivariate probability distributions parameterized by a vector </a:t>
            </a:r>
            <a:r>
              <a:rPr lang="en-GB" b="1"/>
              <a:t>α </a:t>
            </a:r>
            <a:r>
              <a:rPr lang="en-GB"/>
              <a:t>of positive reals</a:t>
            </a:r>
          </a:p>
          <a:p>
            <a:r>
              <a:rPr lang="en-GB"/>
              <a:t>(multivariate</a:t>
            </a:r>
            <a:r>
              <a:rPr lang="en-GB" baseline="0"/>
              <a:t> because there are multiple variables with a probability distribition. </a:t>
            </a:r>
            <a:r>
              <a:rPr lang="en-GB"/>
              <a:t>continuous: because each variable has</a:t>
            </a:r>
            <a:r>
              <a:rPr lang="en-GB" baseline="0"/>
              <a:t> a real value as outcome)</a:t>
            </a:r>
          </a:p>
          <a:p>
            <a:endParaRPr lang="en-GB"/>
          </a:p>
          <a:p>
            <a:r>
              <a:rPr lang="en-GB"/>
              <a:t>in LDA the topic distribution is assumed to have a sparse </a:t>
            </a:r>
            <a:r>
              <a:rPr lang="en-GB">
                <a:hlinkClick r:id="rId3" tooltip="Dirichlet distribution"/>
              </a:rPr>
              <a:t>Dirichlet</a:t>
            </a:r>
            <a:r>
              <a:rPr lang="en-GB"/>
              <a:t> </a:t>
            </a:r>
            <a:r>
              <a:rPr lang="en-GB">
                <a:hlinkClick r:id="rId4" tooltip="Prior probability"/>
              </a:rPr>
              <a:t>prior</a:t>
            </a:r>
            <a:r>
              <a:rPr lang="en-GB"/>
              <a:t>. The sparse Dirichlet priors encode the intuition that documents cover only a small set of topics and that topics use only a small set of words frequently. In practice, this results in a better disambiguation of words and a more precise assignment of documents to topics. </a:t>
            </a:r>
          </a:p>
          <a:p>
            <a:endParaRPr lang="en-GB"/>
          </a:p>
        </p:txBody>
      </p:sp>
      <p:sp>
        <p:nvSpPr>
          <p:cNvPr id="4" name="Slide Number Placeholder 3"/>
          <p:cNvSpPr>
            <a:spLocks noGrp="1"/>
          </p:cNvSpPr>
          <p:nvPr>
            <p:ph type="sldNum" sz="quarter" idx="5"/>
          </p:nvPr>
        </p:nvSpPr>
        <p:spPr/>
        <p:txBody>
          <a:bodyPr/>
          <a:lstStyle/>
          <a:p>
            <a:fld id="{1DDF3D7E-3B35-4228-B8F6-ADD7A76DFE8D}" type="slidenum">
              <a:rPr lang="en-US" smtClean="0"/>
              <a:t>21</a:t>
            </a:fld>
            <a:endParaRPr lang="en-US"/>
          </a:p>
        </p:txBody>
      </p:sp>
    </p:spTree>
    <p:extLst>
      <p:ext uri="{BB962C8B-B14F-4D97-AF65-F5344CB8AC3E}">
        <p14:creationId xmlns:p14="http://schemas.microsoft.com/office/powerpoint/2010/main" val="62552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LDA the topic distribution is assumed to have a sparse </a:t>
            </a:r>
            <a:r>
              <a:rPr lang="en-GB">
                <a:hlinkClick r:id="rId3" tooltip="Dirichlet distribution"/>
              </a:rPr>
              <a:t>Dirichlet</a:t>
            </a:r>
            <a:r>
              <a:rPr lang="en-GB"/>
              <a:t> </a:t>
            </a:r>
            <a:r>
              <a:rPr lang="en-GB">
                <a:hlinkClick r:id="rId4" tooltip="Prior probability"/>
              </a:rPr>
              <a:t>prior</a:t>
            </a:r>
            <a:r>
              <a:rPr lang="en-GB"/>
              <a:t>. The sparse Dirichlet priors encode the intuition that documents cover only a small set of topics and that topics use only a small set of words frequently. In practice, this results in a better disambiguation of words and a more precise assignment of documents to topics. </a:t>
            </a:r>
          </a:p>
        </p:txBody>
      </p:sp>
      <p:sp>
        <p:nvSpPr>
          <p:cNvPr id="4" name="Slide Number Placeholder 3"/>
          <p:cNvSpPr>
            <a:spLocks noGrp="1"/>
          </p:cNvSpPr>
          <p:nvPr>
            <p:ph type="sldNum" sz="quarter" idx="5"/>
          </p:nvPr>
        </p:nvSpPr>
        <p:spPr/>
        <p:txBody>
          <a:bodyPr/>
          <a:lstStyle/>
          <a:p>
            <a:fld id="{1DDF3D7E-3B35-4228-B8F6-ADD7A76DFE8D}" type="slidenum">
              <a:rPr lang="en-US" smtClean="0"/>
              <a:t>22</a:t>
            </a:fld>
            <a:endParaRPr lang="en-US"/>
          </a:p>
        </p:txBody>
      </p:sp>
    </p:spTree>
    <p:extLst>
      <p:ext uri="{BB962C8B-B14F-4D97-AF65-F5344CB8AC3E}">
        <p14:creationId xmlns:p14="http://schemas.microsoft.com/office/powerpoint/2010/main" val="329011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a:p>
        </p:txBody>
      </p:sp>
      <p:sp>
        <p:nvSpPr>
          <p:cNvPr id="4" name="Slide Number Placeholder 3"/>
          <p:cNvSpPr>
            <a:spLocks noGrp="1"/>
          </p:cNvSpPr>
          <p:nvPr>
            <p:ph type="sldNum" sz="quarter" idx="10"/>
          </p:nvPr>
        </p:nvSpPr>
        <p:spPr/>
        <p:txBody>
          <a:bodyPr/>
          <a:lstStyle/>
          <a:p>
            <a:fld id="{1DDF3D7E-3B35-4228-B8F6-ADD7A76DFE8D}" type="slidenum">
              <a:rPr lang="en-US" smtClean="0"/>
              <a:t>23</a:t>
            </a:fld>
            <a:endParaRPr lang="en-US"/>
          </a:p>
        </p:txBody>
      </p:sp>
    </p:spTree>
    <p:extLst>
      <p:ext uri="{BB962C8B-B14F-4D97-AF65-F5344CB8AC3E}">
        <p14:creationId xmlns:p14="http://schemas.microsoft.com/office/powerpoint/2010/main" val="56062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rom a collection of documents, infer</a:t>
            </a:r>
            <a:br>
              <a:rPr lang="en-GB"/>
            </a:br>
            <a:r>
              <a:rPr lang="en-GB" sz="1200" kern="1200">
                <a:solidFill>
                  <a:schemeClr val="tx1"/>
                </a:solidFill>
                <a:effectLst/>
                <a:latin typeface="+mn-lt"/>
                <a:ea typeface="+mn-ea"/>
                <a:cs typeface="+mn-cs"/>
              </a:rPr>
              <a:t>•Per-word topic assignment zd ,n</a:t>
            </a:r>
            <a:br>
              <a:rPr lang="en-GB"/>
            </a:br>
            <a:r>
              <a:rPr lang="en-GB" sz="1200" kern="1200">
                <a:solidFill>
                  <a:schemeClr val="tx1"/>
                </a:solidFill>
                <a:effectLst/>
                <a:latin typeface="+mn-lt"/>
                <a:ea typeface="+mn-ea"/>
                <a:cs typeface="+mn-cs"/>
              </a:rPr>
              <a:t>•Per-document topic proportions </a:t>
            </a:r>
            <a:r>
              <a:rPr lang="el-GR" sz="1200" kern="1200">
                <a:solidFill>
                  <a:schemeClr val="tx1"/>
                </a:solidFill>
                <a:effectLst/>
                <a:latin typeface="+mn-lt"/>
                <a:ea typeface="+mn-ea"/>
                <a:cs typeface="+mn-cs"/>
              </a:rPr>
              <a:t>θ</a:t>
            </a:r>
            <a:r>
              <a:rPr lang="en-GB" sz="1200" kern="1200">
                <a:solidFill>
                  <a:schemeClr val="tx1"/>
                </a:solidFill>
                <a:effectLst/>
                <a:latin typeface="+mn-lt"/>
                <a:ea typeface="+mn-ea"/>
                <a:cs typeface="+mn-cs"/>
              </a:rPr>
              <a:t>d</a:t>
            </a:r>
            <a:br>
              <a:rPr lang="en-GB"/>
            </a:br>
            <a:r>
              <a:rPr lang="en-GB" sz="1200" kern="1200">
                <a:solidFill>
                  <a:schemeClr val="tx1"/>
                </a:solidFill>
                <a:effectLst/>
                <a:latin typeface="+mn-lt"/>
                <a:ea typeface="+mn-ea"/>
                <a:cs typeface="+mn-cs"/>
              </a:rPr>
              <a:t>•Per-corpus topic distributions </a:t>
            </a:r>
            <a:r>
              <a:rPr lang="el-GR" sz="1200" kern="1200">
                <a:solidFill>
                  <a:schemeClr val="tx1"/>
                </a:solidFill>
                <a:effectLst/>
                <a:latin typeface="+mn-lt"/>
                <a:ea typeface="+mn-ea"/>
                <a:cs typeface="+mn-cs"/>
              </a:rPr>
              <a:t>β</a:t>
            </a:r>
            <a:r>
              <a:rPr lang="en-GB" sz="1200" kern="1200">
                <a:solidFill>
                  <a:schemeClr val="tx1"/>
                </a:solidFill>
                <a:effectLst/>
                <a:latin typeface="+mn-lt"/>
                <a:ea typeface="+mn-ea"/>
                <a:cs typeface="+mn-cs"/>
              </a:rPr>
              <a:t>k</a:t>
            </a:r>
            <a:endParaRPr lang="en-GB"/>
          </a:p>
        </p:txBody>
      </p:sp>
      <p:sp>
        <p:nvSpPr>
          <p:cNvPr id="4" name="Slide Number Placeholder 3"/>
          <p:cNvSpPr>
            <a:spLocks noGrp="1"/>
          </p:cNvSpPr>
          <p:nvPr>
            <p:ph type="sldNum" sz="quarter" idx="5"/>
          </p:nvPr>
        </p:nvSpPr>
        <p:spPr/>
        <p:txBody>
          <a:bodyPr/>
          <a:lstStyle/>
          <a:p>
            <a:fld id="{1DDF3D7E-3B35-4228-B8F6-ADD7A76DFE8D}" type="slidenum">
              <a:rPr lang="en-US" smtClean="0"/>
              <a:t>24</a:t>
            </a:fld>
            <a:endParaRPr lang="en-US"/>
          </a:p>
        </p:txBody>
      </p:sp>
    </p:spTree>
    <p:extLst>
      <p:ext uri="{BB962C8B-B14F-4D97-AF65-F5344CB8AC3E}">
        <p14:creationId xmlns:p14="http://schemas.microsoft.com/office/powerpoint/2010/main" val="1103970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Beta_k are the topics themselves. Each Beta is a distribution over terms</a:t>
            </a:r>
            <a:r>
              <a:rPr lang="en-GB" baseline="0"/>
              <a:t> and we have K of them (K might be 100). </a:t>
            </a:r>
            <a:r>
              <a:rPr lang="en-GB"/>
              <a:t>Beta comes</a:t>
            </a:r>
            <a:r>
              <a:rPr lang="en-GB" baseline="0"/>
              <a:t> from a dirichlet distribution.</a:t>
            </a:r>
            <a:endParaRPr lang="en-GB"/>
          </a:p>
          <a:p>
            <a:endParaRPr lang="en-GB"/>
          </a:p>
          <a:p>
            <a:r>
              <a:rPr lang="en-GB"/>
              <a:t>D is the</a:t>
            </a:r>
            <a:r>
              <a:rPr lang="en-GB" baseline="0"/>
              <a:t> document plate (corpus). </a:t>
            </a:r>
            <a:r>
              <a:rPr lang="en-GB"/>
              <a:t>Theta_d = topic proportions for the document. One for each document = D plate</a:t>
            </a:r>
          </a:p>
          <a:p>
            <a:endParaRPr lang="en-GB" baseline="0"/>
          </a:p>
          <a:p>
            <a:r>
              <a:rPr lang="en-GB" baseline="0"/>
              <a:t>N plate is for each word.  Zd,n is a number from 1 to k; the topic assignment (coloured marble). Zd,n is drawn from theta_d. There is a coloured marble for every word. </a:t>
            </a:r>
            <a:r>
              <a:rPr lang="en-GB" b="1" baseline="0"/>
              <a:t>Wd,n depends on Zd,n and Betas (because the probability of drawing a word depends on both the probability of the word in the topic (Beta_k) and the probability of the topic in the document (Theta_d). Theta_d is a </a:t>
            </a:r>
            <a:r>
              <a:rPr lang="en-GB" i="1"/>
              <a:t>K</a:t>
            </a:r>
            <a:r>
              <a:rPr lang="en-GB"/>
              <a:t>-dimensional vector of probabilities, which must sum to 1. </a:t>
            </a:r>
            <a:r>
              <a:rPr lang="en-GB" baseline="0"/>
              <a:t>Wd,n is the nth word in the d’th document. It is the only observed random variable. Probability of Wd,n from the topic that was drawn for Zd,n </a:t>
            </a:r>
          </a:p>
          <a:p>
            <a:endParaRPr lang="en-GB" baseline="0"/>
          </a:p>
          <a:p>
            <a:r>
              <a:rPr lang="en-GB"/>
              <a:t>Alpha is your initial belief about this distribution, and is the parameter of the prior distribution. Usually this is chosen in such a way that will have a conjugate prior (so the distribution of the posterior is the same with the distribution of the prior) and often to encode some knowledge if you have one or to have maximum entropy if you know nothing.</a:t>
            </a:r>
            <a:endParaRPr lang="en-GB" baseline="0"/>
          </a:p>
        </p:txBody>
      </p:sp>
      <p:sp>
        <p:nvSpPr>
          <p:cNvPr id="4" name="Slide Number Placeholder 3"/>
          <p:cNvSpPr>
            <a:spLocks noGrp="1"/>
          </p:cNvSpPr>
          <p:nvPr>
            <p:ph type="sldNum" sz="quarter" idx="10"/>
          </p:nvPr>
        </p:nvSpPr>
        <p:spPr/>
        <p:txBody>
          <a:bodyPr/>
          <a:lstStyle/>
          <a:p>
            <a:fld id="{1DDF3D7E-3B35-4228-B8F6-ADD7A76DFE8D}" type="slidenum">
              <a:rPr lang="en-US" smtClean="0"/>
              <a:t>25</a:t>
            </a:fld>
            <a:endParaRPr lang="en-US"/>
          </a:p>
        </p:txBody>
      </p:sp>
    </p:spTree>
    <p:extLst>
      <p:ext uri="{BB962C8B-B14F-4D97-AF65-F5344CB8AC3E}">
        <p14:creationId xmlns:p14="http://schemas.microsoft.com/office/powerpoint/2010/main" val="3811225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https://algobeans.com/2015/06/21/laymans-explanation-of-topic-modeling-with-lda-2/</a:t>
            </a:r>
          </a:p>
        </p:txBody>
      </p:sp>
      <p:sp>
        <p:nvSpPr>
          <p:cNvPr id="4" name="Slide Number Placeholder 3"/>
          <p:cNvSpPr>
            <a:spLocks noGrp="1"/>
          </p:cNvSpPr>
          <p:nvPr>
            <p:ph type="sldNum" sz="quarter" idx="5"/>
          </p:nvPr>
        </p:nvSpPr>
        <p:spPr/>
        <p:txBody>
          <a:bodyPr/>
          <a:lstStyle/>
          <a:p>
            <a:fld id="{1DDF3D7E-3B35-4228-B8F6-ADD7A76DFE8D}" type="slidenum">
              <a:rPr lang="en-US" smtClean="0"/>
              <a:t>26</a:t>
            </a:fld>
            <a:endParaRPr lang="en-US"/>
          </a:p>
        </p:txBody>
      </p:sp>
    </p:spTree>
    <p:extLst>
      <p:ext uri="{BB962C8B-B14F-4D97-AF65-F5344CB8AC3E}">
        <p14:creationId xmlns:p14="http://schemas.microsoft.com/office/powerpoint/2010/main" val="4235535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One-hot encoding</a:t>
            </a:r>
          </a:p>
        </p:txBody>
      </p:sp>
      <p:sp>
        <p:nvSpPr>
          <p:cNvPr id="4" name="Slide Number Placeholder 3"/>
          <p:cNvSpPr>
            <a:spLocks noGrp="1"/>
          </p:cNvSpPr>
          <p:nvPr>
            <p:ph type="sldNum" sz="quarter" idx="10"/>
          </p:nvPr>
        </p:nvSpPr>
        <p:spPr/>
        <p:txBody>
          <a:bodyPr/>
          <a:lstStyle/>
          <a:p>
            <a:fld id="{1DDF3D7E-3B35-4228-B8F6-ADD7A76DFE8D}" type="slidenum">
              <a:rPr lang="en-US" smtClean="0"/>
              <a:t>36</a:t>
            </a:fld>
            <a:endParaRPr lang="en-US"/>
          </a:p>
        </p:txBody>
      </p:sp>
    </p:spTree>
    <p:extLst>
      <p:ext uri="{BB962C8B-B14F-4D97-AF65-F5344CB8AC3E}">
        <p14:creationId xmlns:p14="http://schemas.microsoft.com/office/powerpoint/2010/main" val="1250472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2439A4-1585-1242-ACFD-B53466C2E92A}" type="datetime1">
              <a:t>9/20/21</a:t>
            </a:fld>
            <a:endParaRPr lang="en-US"/>
          </a:p>
        </p:txBody>
      </p:sp>
      <p:sp>
        <p:nvSpPr>
          <p:cNvPr id="5" name="Footer Placeholder 4"/>
          <p:cNvSpPr>
            <a:spLocks noGrp="1"/>
          </p:cNvSpPr>
          <p:nvPr>
            <p:ph type="ftr" sz="quarter" idx="11"/>
          </p:nvPr>
        </p:nvSpPr>
        <p:spPr>
          <a:xfrm>
            <a:off x="5867400" y="5486400"/>
            <a:ext cx="2895600" cy="762000"/>
          </a:xfrm>
        </p:spPr>
        <p:txBody>
          <a:bodyPr anchor="t" anchorCtr="0"/>
          <a:lstStyle>
            <a:lvl1pPr algn="r">
              <a:defRPr cap="all" baseline="0">
                <a:solidFill>
                  <a:schemeClr val="tx1"/>
                </a:solidFill>
              </a:defRPr>
            </a:lvl1pPr>
          </a:lstStyle>
          <a:p>
            <a:r>
              <a:rPr lang="en-US"/>
              <a:t>Suzan Verberne 2021</a:t>
            </a:r>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lvl="0"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52D9B57A-413F-4497-9CED-33400418B658}" type="slidenum">
              <a:rPr lang="en-US" smtClean="0"/>
              <a:t>‹#›</a:t>
            </a:fld>
            <a:endParaRPr lang="en-US"/>
          </a:p>
        </p:txBody>
      </p:sp>
      <p:sp>
        <p:nvSpPr>
          <p:cNvPr id="11" name="Rectangle 10"/>
          <p:cNvSpPr/>
          <p:nvPr/>
        </p:nvSpPr>
        <p:spPr>
          <a:xfrm>
            <a:off x="541822" y="4559276"/>
            <a:ext cx="6755166" cy="66436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lvl="0"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GB" noProof="0" dirty="0"/>
              <a:t>Click to edit Master title style</a:t>
            </a:r>
          </a:p>
        </p:txBody>
      </p:sp>
      <p:sp>
        <p:nvSpPr>
          <p:cNvPr id="15" name="Rectangle 14"/>
          <p:cNvSpPr/>
          <p:nvPr userDrawn="1"/>
        </p:nvSpPr>
        <p:spPr>
          <a:xfrm>
            <a:off x="536125" y="3148493"/>
            <a:ext cx="6766560" cy="2077720"/>
          </a:xfrm>
          <a:prstGeom prst="rect">
            <a:avLst/>
          </a:prstGeom>
          <a:noFill/>
          <a:ln w="28575" cmpd="sn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66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11919-4F4D-C248-A34A-00114043497E}" type="datetime1">
              <a:t>9/20/21</a:t>
            </a:fld>
            <a:endParaRPr lang="en-US"/>
          </a:p>
        </p:txBody>
      </p:sp>
      <p:sp>
        <p:nvSpPr>
          <p:cNvPr id="3" name="Footer Placeholder 2"/>
          <p:cNvSpPr>
            <a:spLocks noGrp="1"/>
          </p:cNvSpPr>
          <p:nvPr>
            <p:ph type="ftr" sz="quarter" idx="11"/>
          </p:nvPr>
        </p:nvSpPr>
        <p:spPr/>
        <p:txBody>
          <a:bodyPr/>
          <a:lstStyle/>
          <a:p>
            <a:r>
              <a:rPr lang="en-US" dirty="0"/>
              <a:t>Suzan Verberne 2021</a:t>
            </a:r>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0" y="685800"/>
            <a:ext cx="4572000" cy="5257802"/>
          </a:xfrm>
        </p:spPr>
        <p:txBody>
          <a:bodyPr/>
          <a:lstStyle>
            <a:lvl1pPr>
              <a:defRPr sz="22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FA2A836-5826-3F43-B4F3-AF4DC0FB0475}" type="datetime1">
              <a:t>9/20/21</a:t>
            </a:fld>
            <a:endParaRPr lang="en-US"/>
          </a:p>
        </p:txBody>
      </p:sp>
      <p:sp>
        <p:nvSpPr>
          <p:cNvPr id="6" name="Footer Placeholder 5"/>
          <p:cNvSpPr>
            <a:spLocks noGrp="1"/>
          </p:cNvSpPr>
          <p:nvPr>
            <p:ph type="ftr" sz="quarter" idx="11"/>
          </p:nvPr>
        </p:nvSpPr>
        <p:spPr/>
        <p:txBody>
          <a:bodyPr/>
          <a:lstStyle/>
          <a:p>
            <a:r>
              <a:rPr lang="en-US" dirty="0"/>
              <a:t>Suzan Verberne 2021</a:t>
            </a:r>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200" b="1">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85800" y="621437"/>
            <a:ext cx="7772400" cy="4331564"/>
          </a:xfrm>
          <a:solidFill>
            <a:schemeClr val="bg1">
              <a:lumMod val="95000"/>
            </a:schemeClr>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05573843-56FF-C547-9B39-AC6F309D2969}" type="datetime1">
              <a:t>9/20/21</a:t>
            </a:fld>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Suzan Verberne 2021</a:t>
            </a:r>
          </a:p>
        </p:txBody>
      </p:sp>
      <p:sp>
        <p:nvSpPr>
          <p:cNvPr id="13" name="Rectangle 12"/>
          <p:cNvSpPr/>
          <p:nvPr/>
        </p:nvSpPr>
        <p:spPr>
          <a:xfrm>
            <a:off x="914400" y="5638800"/>
            <a:ext cx="7328514" cy="4516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5105400"/>
            <a:ext cx="7328514" cy="523043"/>
          </a:xfrm>
        </p:spPr>
        <p:txBody>
          <a:bodyPr anchor="ctr" anchorCtr="0">
            <a:normAutofit/>
          </a:bodyPr>
          <a:lstStyle>
            <a:lvl1pPr algn="ctr">
              <a:defRPr sz="2200" b="1">
                <a:solidFill>
                  <a:schemeClr val="accent1">
                    <a:lumMod val="75000"/>
                  </a:schemeClr>
                </a:solidFill>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5" name="Rectangle 14"/>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6" name="Rectangle 15"/>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5824" y="3962400"/>
            <a:ext cx="3707166" cy="22860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33400" y="1911350"/>
            <a:ext cx="8077200" cy="1898650"/>
          </a:xfrm>
        </p:spPr>
        <p:txBody>
          <a:bodyPr/>
          <a:lstStyle>
            <a:lvl1pPr marL="228600" indent="-228600">
              <a:buFont typeface="Wingdings" pitchFamily="2" charset="2"/>
              <a:buChar char="Ø"/>
              <a:defRPr sz="2200">
                <a:solidFill>
                  <a:schemeClr val="tx1"/>
                </a:solidFill>
              </a:defRPr>
            </a:lvl1pPr>
            <a:lvl2pPr marL="457200" indent="-228600">
              <a:buFont typeface="Wingdings" pitchFamily="2" charset="2"/>
              <a:buChar char="Ø"/>
              <a:defRPr>
                <a:solidFill>
                  <a:schemeClr val="tx1"/>
                </a:solidFill>
              </a:defRPr>
            </a:lvl2pPr>
            <a:lvl3pPr marL="685800" indent="-228600">
              <a:buFont typeface="Wingdings" pitchFamily="2" charset="2"/>
              <a:buChar char="Ø"/>
              <a:defRPr>
                <a:solidFill>
                  <a:schemeClr val="tx1"/>
                </a:solidFill>
              </a:defRPr>
            </a:lvl3pPr>
            <a:lvl4pPr marL="914400" indent="-228600">
              <a:buFont typeface="Wingdings" pitchFamily="2" charset="2"/>
              <a:buChar char="Ø"/>
              <a:defRPr>
                <a:solidFill>
                  <a:schemeClr val="tx1"/>
                </a:solidFill>
              </a:defRPr>
            </a:lvl4pPr>
            <a:lvl5pPr marL="1143000" indent="-228600">
              <a:buFont typeface="Wingdings" pitchFamily="2" charset="2"/>
              <a:buChar char="Ø"/>
              <a:defRPr>
                <a:solidFill>
                  <a:schemeClr val="tx1"/>
                </a:solidFill>
              </a:defRPr>
            </a:lvl5pPr>
            <a:lvl6pPr marL="1371600" indent="-228600">
              <a:buFont typeface="Wingdings" pitchFamily="2" charset="2"/>
              <a:buChar char="Ø"/>
              <a:defRPr sz="1600">
                <a:solidFill>
                  <a:schemeClr val="tx1">
                    <a:lumMod val="75000"/>
                    <a:lumOff val="25000"/>
                  </a:schemeClr>
                </a:solidFill>
              </a:defRPr>
            </a:lvl6pPr>
            <a:lvl7pPr marL="1600200" indent="-228600">
              <a:buClr>
                <a:schemeClr val="accent1"/>
              </a:buClr>
              <a:buFont typeface="Wingdings" pitchFamily="2" charset="2"/>
              <a:buChar char="Ø"/>
              <a:defRPr sz="1600">
                <a:solidFill>
                  <a:schemeClr val="tx1">
                    <a:lumMod val="75000"/>
                    <a:lumOff val="25000"/>
                  </a:schemeClr>
                </a:solidFill>
              </a:defRPr>
            </a:lvl7pPr>
            <a:lvl8pPr marL="1828800" indent="-228600">
              <a:buClr>
                <a:schemeClr val="accent1"/>
              </a:buClr>
              <a:buFont typeface="Wingdings" pitchFamily="2" charset="2"/>
              <a:buChar char="Ø"/>
              <a:defRPr sz="1600">
                <a:solidFill>
                  <a:schemeClr val="tx1">
                    <a:lumMod val="75000"/>
                    <a:lumOff val="25000"/>
                  </a:schemeClr>
                </a:solidFill>
              </a:defRPr>
            </a:lvl8pPr>
            <a:lvl9pPr marL="2057400" indent="-228600">
              <a:buClr>
                <a:schemeClr val="accent1"/>
              </a:buClr>
              <a:buFont typeface="Wingdings" pitchFamily="2" charset="2"/>
              <a:buChar char="Ø"/>
              <a:defRPr sz="1600" baseline="0">
                <a:solidFill>
                  <a:schemeClr val="tx1">
                    <a:lumMod val="75000"/>
                    <a:lumOff val="2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30ABB74-68F8-FA4B-A5A2-0FC3CD4120E9}" type="datetime1">
              <a:t>9/20/21</a:t>
            </a:fld>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
        <p:nvSpPr>
          <p:cNvPr id="10" name="Content Placeholder 9"/>
          <p:cNvSpPr>
            <a:spLocks noGrp="1"/>
          </p:cNvSpPr>
          <p:nvPr>
            <p:ph sz="quarter" idx="14"/>
          </p:nvPr>
        </p:nvSpPr>
        <p:spPr>
          <a:xfrm>
            <a:off x="4495800" y="4038600"/>
            <a:ext cx="4114800" cy="2133600"/>
          </a:xfrm>
        </p:spPr>
        <p:txBody>
          <a:bodyPr/>
          <a:lstStyle>
            <a:lvl1pPr marL="0" indent="0">
              <a:spcBef>
                <a:spcPts val="0"/>
              </a:spcBef>
              <a:buFontTx/>
              <a:buNone/>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2" name="Picture Placeholder 11"/>
          <p:cNvSpPr>
            <a:spLocks noGrp="1"/>
          </p:cNvSpPr>
          <p:nvPr>
            <p:ph type="pic" sz="quarter" idx="15" hasCustomPrompt="1"/>
          </p:nvPr>
        </p:nvSpPr>
        <p:spPr>
          <a:xfrm>
            <a:off x="727257" y="4076700"/>
            <a:ext cx="3464300" cy="2057400"/>
          </a:xfr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dirty="0">
                <a:solidFill>
                  <a:schemeClr val="tx1"/>
                </a:solidFill>
              </a:defRPr>
            </a:lvl1pPr>
          </a:lstStyle>
          <a:p>
            <a:pPr marL="0" lvl="0" algn="ctr"/>
            <a:r>
              <a:rPr lang="en-US" dirty="0"/>
              <a:t>Click to add picture</a:t>
            </a:r>
          </a:p>
        </p:txBody>
      </p:sp>
    </p:spTree>
    <p:extLst>
      <p:ext uri="{BB962C8B-B14F-4D97-AF65-F5344CB8AC3E}">
        <p14:creationId xmlns:p14="http://schemas.microsoft.com/office/powerpoint/2010/main" val="1338417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with Caption">
    <p:spTree>
      <p:nvGrpSpPr>
        <p:cNvPr id="1" name=""/>
        <p:cNvGrpSpPr/>
        <p:nvPr/>
      </p:nvGrpSpPr>
      <p:grpSpPr>
        <a:xfrm>
          <a:off x="0" y="0"/>
          <a:ext cx="0" cy="0"/>
          <a:chOff x="0" y="0"/>
          <a:chExt cx="0" cy="0"/>
        </a:xfrm>
      </p:grpSpPr>
      <p:sp>
        <p:nvSpPr>
          <p:cNvPr id="8" name="Rectangle 7"/>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F8E903-DFC9-9648-AD46-7EBC98F872E4}" type="datetime1">
              <a:t>9/20/21</a:t>
            </a:fld>
            <a:endParaRPr lang="en-US"/>
          </a:p>
        </p:txBody>
      </p:sp>
      <p:sp>
        <p:nvSpPr>
          <p:cNvPr id="4" name="Footer Placeholder 3"/>
          <p:cNvSpPr>
            <a:spLocks noGrp="1"/>
          </p:cNvSpPr>
          <p:nvPr>
            <p:ph type="ftr" sz="quarter" idx="11"/>
          </p:nvPr>
        </p:nvSpPr>
        <p:spPr/>
        <p:txBody>
          <a:bodyPr/>
          <a:lstStyle/>
          <a:p>
            <a:r>
              <a:rPr lang="en-US" dirty="0"/>
              <a:t>Suzan Verberne 2021</a:t>
            </a:r>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
        <p:nvSpPr>
          <p:cNvPr id="7" name="Media Placeholder 6"/>
          <p:cNvSpPr>
            <a:spLocks noGrp="1"/>
          </p:cNvSpPr>
          <p:nvPr>
            <p:ph type="media" sz="quarter" idx="13" hasCustomPrompt="1"/>
          </p:nvPr>
        </p:nvSpPr>
        <p:spPr>
          <a:xfrm>
            <a:off x="457200" y="1752601"/>
            <a:ext cx="8229600" cy="3657600"/>
          </a:xfrm>
          <a:solidFill>
            <a:schemeClr val="bg1">
              <a:lumMod val="85000"/>
            </a:schemeClr>
          </a:solidFill>
        </p:spPr>
        <p:txBody>
          <a:bodyPr/>
          <a:lstStyle>
            <a:lvl1pPr>
              <a:defRPr baseline="0"/>
            </a:lvl1pPr>
          </a:lstStyle>
          <a:p>
            <a:r>
              <a:rPr lang="en-US" dirty="0"/>
              <a:t>Click to add media file</a:t>
            </a:r>
          </a:p>
        </p:txBody>
      </p:sp>
      <p:sp>
        <p:nvSpPr>
          <p:cNvPr id="9" name="Text Placeholder 8"/>
          <p:cNvSpPr>
            <a:spLocks noGrp="1"/>
          </p:cNvSpPr>
          <p:nvPr>
            <p:ph type="body" sz="quarter" idx="14" hasCustomPrompt="1"/>
          </p:nvPr>
        </p:nvSpPr>
        <p:spPr>
          <a:xfrm>
            <a:off x="457200" y="5486400"/>
            <a:ext cx="8229600" cy="533400"/>
          </a:xfrm>
        </p:spPr>
        <p:txBody>
          <a:bodyPr>
            <a:noAutofit/>
          </a:bodyPr>
          <a:lstStyle>
            <a:lvl1pPr marL="0" indent="0">
              <a:buNone/>
              <a:defRPr sz="2400" baseline="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add video caption</a:t>
            </a:r>
          </a:p>
        </p:txBody>
      </p:sp>
    </p:spTree>
    <p:extLst>
      <p:ext uri="{BB962C8B-B14F-4D97-AF65-F5344CB8AC3E}">
        <p14:creationId xmlns:p14="http://schemas.microsoft.com/office/powerpoint/2010/main" val="988597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bout U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93F05E-9146-704E-8A22-6FE86617279D}" type="datetime1">
              <a:t>9/20/21</a:t>
            </a:fld>
            <a:endParaRPr lang="en-US"/>
          </a:p>
        </p:txBody>
      </p:sp>
      <p:sp>
        <p:nvSpPr>
          <p:cNvPr id="3" name="Footer Placeholder 2"/>
          <p:cNvSpPr>
            <a:spLocks noGrp="1"/>
          </p:cNvSpPr>
          <p:nvPr>
            <p:ph type="ftr" sz="quarter" idx="11"/>
          </p:nvPr>
        </p:nvSpPr>
        <p:spPr/>
        <p:txBody>
          <a:bodyPr/>
          <a:lstStyle/>
          <a:p>
            <a:r>
              <a:rPr lang="en-US" dirty="0"/>
              <a:t>Suzan Verberne 2021</a:t>
            </a:r>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
        <p:nvSpPr>
          <p:cNvPr id="10" name="Text Placeholder 9"/>
          <p:cNvSpPr>
            <a:spLocks noGrp="1"/>
          </p:cNvSpPr>
          <p:nvPr>
            <p:ph type="body" sz="quarter" idx="14"/>
          </p:nvPr>
        </p:nvSpPr>
        <p:spPr>
          <a:xfrm>
            <a:off x="563880" y="304800"/>
            <a:ext cx="4846320" cy="381000"/>
          </a:xfrm>
        </p:spPr>
        <p:txBody>
          <a:bodyPr bIns="0" anchor="b" anchorCtr="0">
            <a:noAutofit/>
          </a:bodyPr>
          <a:lstStyle>
            <a:lvl1pPr marL="0" indent="0">
              <a:buNone/>
              <a:defRPr sz="2400" b="1" cap="all" baseline="0"/>
            </a:lvl1pPr>
            <a:lvl2pPr marL="228600" indent="0">
              <a:buNone/>
              <a:defRPr sz="2400" b="1"/>
            </a:lvl2pPr>
            <a:lvl3pPr marL="457200" indent="0">
              <a:buNone/>
              <a:defRPr sz="2400" b="1"/>
            </a:lvl3pPr>
            <a:lvl4pPr marL="685800" indent="0">
              <a:buNone/>
              <a:defRPr sz="2400" b="1"/>
            </a:lvl4pPr>
            <a:lvl5pPr marL="914400" indent="0">
              <a:buNone/>
              <a:defRPr sz="2400" b="1"/>
            </a:lvl5pPr>
          </a:lstStyle>
          <a:p>
            <a:pPr lvl="0"/>
            <a:r>
              <a:rPr lang="en-US" dirty="0"/>
              <a:t>Click to edit Master text styles</a:t>
            </a:r>
          </a:p>
        </p:txBody>
      </p:sp>
      <p:sp>
        <p:nvSpPr>
          <p:cNvPr id="13" name="Text Placeholder 12"/>
          <p:cNvSpPr>
            <a:spLocks noGrp="1"/>
          </p:cNvSpPr>
          <p:nvPr>
            <p:ph type="body" sz="quarter" idx="15"/>
          </p:nvPr>
        </p:nvSpPr>
        <p:spPr>
          <a:xfrm>
            <a:off x="563880" y="701040"/>
            <a:ext cx="4846320" cy="685800"/>
          </a:xfrm>
        </p:spPr>
        <p:txBody>
          <a:bodyPr tIns="0">
            <a:noAutofit/>
          </a:bodyPr>
          <a:lstStyle>
            <a:lvl1pPr marL="0" indent="0">
              <a:spcBef>
                <a:spcPts val="0"/>
              </a:spcBef>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Click to edit Master text styles</a:t>
            </a:r>
          </a:p>
        </p:txBody>
      </p:sp>
      <p:sp>
        <p:nvSpPr>
          <p:cNvPr id="15" name="Picture Placeholder 14"/>
          <p:cNvSpPr>
            <a:spLocks noGrp="1"/>
          </p:cNvSpPr>
          <p:nvPr>
            <p:ph type="pic" sz="quarter" idx="16" hasCustomPrompt="1"/>
          </p:nvPr>
        </p:nvSpPr>
        <p:spPr>
          <a:xfrm>
            <a:off x="5867400" y="533400"/>
            <a:ext cx="2438400" cy="2031326"/>
          </a:xfrm>
          <a:ln>
            <a:solidFill>
              <a:schemeClr val="bg1"/>
            </a:solidFill>
          </a:ln>
        </p:spPr>
        <p:txBody>
          <a:bodyPr tIns="91440"/>
          <a:lstStyle>
            <a:lvl1pPr marL="0" indent="0" algn="ctr">
              <a:buFontTx/>
              <a:buNone/>
              <a:defRPr baseline="0"/>
            </a:lvl1pPr>
          </a:lstStyle>
          <a:p>
            <a:r>
              <a:rPr lang="en-US" dirty="0"/>
              <a:t>[Click to insert Logo / Brand Image]</a:t>
            </a:r>
          </a:p>
        </p:txBody>
      </p:sp>
      <p:sp>
        <p:nvSpPr>
          <p:cNvPr id="17" name="Text Placeholder 16"/>
          <p:cNvSpPr>
            <a:spLocks noGrp="1"/>
          </p:cNvSpPr>
          <p:nvPr>
            <p:ph type="body" sz="quarter" idx="17" hasCustomPrompt="1"/>
          </p:nvPr>
        </p:nvSpPr>
        <p:spPr>
          <a:xfrm>
            <a:off x="3581400" y="2819401"/>
            <a:ext cx="5257800" cy="3505199"/>
          </a:xfrm>
        </p:spPr>
        <p:txBody>
          <a:bodyPr>
            <a:normAutofit/>
          </a:bodyPr>
          <a:lstStyle>
            <a:lvl1pPr>
              <a:defRPr sz="1800" baseline="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stStyle>
          <a:p>
            <a:pPr lvl="0"/>
            <a:r>
              <a:rPr lang="en-US" dirty="0"/>
              <a:t>[insert your bio or company information]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3" hasCustomPrompt="1"/>
          </p:nvPr>
        </p:nvSpPr>
        <p:spPr>
          <a:xfrm>
            <a:off x="676690" y="1642472"/>
            <a:ext cx="2483254" cy="3234328"/>
          </a:xfrm>
          <a:ln w="228600" cap="sq" cmpd="sng">
            <a:noFill/>
            <a:miter lim="800000"/>
          </a:ln>
        </p:spPr>
        <p:txBody>
          <a:bodyPr tIns="274320"/>
          <a:lstStyle>
            <a:lvl1pPr marL="0" indent="0" algn="ctr">
              <a:buFontTx/>
              <a:buNone/>
              <a:defRPr/>
            </a:lvl1pPr>
          </a:lstStyle>
          <a:p>
            <a:r>
              <a:rPr lang="en-US" dirty="0"/>
              <a:t>[Click icon to insert photo]</a:t>
            </a:r>
          </a:p>
        </p:txBody>
      </p:sp>
    </p:spTree>
    <p:extLst>
      <p:ext uri="{BB962C8B-B14F-4D97-AF65-F5344CB8AC3E}">
        <p14:creationId xmlns:p14="http://schemas.microsoft.com/office/powerpoint/2010/main" val="1945366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pening 1 zonder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p:txBody>
          <a:bodyPr/>
          <a:lstStyle>
            <a:lvl1pPr marL="0" indent="0">
              <a:buNone/>
              <a:defRPr sz="1800">
                <a:latin typeface="Arial"/>
                <a:cs typeface="Arial"/>
              </a:defRPr>
            </a:lvl1pPr>
            <a:lvl2pPr marL="0" indent="0">
              <a:buFont typeface="Arial"/>
              <a:buNone/>
              <a:defRPr sz="1800">
                <a:solidFill>
                  <a:srgbClr val="FFFFFF"/>
                </a:solidFill>
                <a:latin typeface="Arial"/>
                <a:cs typeface="Arial"/>
              </a:defRPr>
            </a:lvl2pPr>
            <a:lvl3pPr marL="0" indent="0">
              <a:buFont typeface="Arial"/>
              <a:buNone/>
              <a:defRPr sz="1800">
                <a:solidFill>
                  <a:srgbClr val="FFFFFF"/>
                </a:solidFill>
                <a:latin typeface="Arial"/>
                <a:cs typeface="Arial"/>
              </a:defRPr>
            </a:lvl3pPr>
            <a:lvl4pPr marL="0" indent="0">
              <a:buFont typeface="Arial"/>
              <a:buNone/>
              <a:defRPr sz="1800">
                <a:solidFill>
                  <a:srgbClr val="FFFFFF"/>
                </a:solidFill>
                <a:latin typeface="Arial"/>
                <a:cs typeface="Arial"/>
              </a:defRPr>
            </a:lvl4pPr>
            <a:lvl5pPr marL="0" indent="0">
              <a:buFont typeface="Arial"/>
              <a:buNone/>
              <a:defRPr sz="1800">
                <a:solidFill>
                  <a:srgbClr val="FFFFFF"/>
                </a:solidFill>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41112988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6" name="Tijdelijke aanduiding voor inhoud 2"/>
          <p:cNvSpPr>
            <a:spLocks noGrp="1"/>
          </p:cNvSpPr>
          <p:nvPr>
            <p:ph sz="half" idx="1"/>
          </p:nvPr>
        </p:nvSpPr>
        <p:spPr>
          <a:xfrm>
            <a:off x="632892" y="1265213"/>
            <a:ext cx="3797338" cy="4301724"/>
          </a:xfrm>
        </p:spPr>
        <p:txBody>
          <a:bodyPr/>
          <a:lstStyle>
            <a:lvl1pPr>
              <a:defRPr sz="1800"/>
            </a:lvl1pPr>
            <a:lvl2pPr>
              <a:defRPr sz="1800"/>
            </a:lvl2pPr>
            <a:lvl3pPr>
              <a:defRPr sz="1500"/>
            </a:lvl3pPr>
            <a:lvl4pPr>
              <a:defRPr sz="1500"/>
            </a:lvl4pPr>
            <a:lvl5pPr>
              <a:defRPr sz="15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inhoud 3"/>
          <p:cNvSpPr>
            <a:spLocks noGrp="1"/>
          </p:cNvSpPr>
          <p:nvPr>
            <p:ph sz="half" idx="2"/>
          </p:nvPr>
        </p:nvSpPr>
        <p:spPr>
          <a:xfrm>
            <a:off x="4683387" y="1265213"/>
            <a:ext cx="3797338" cy="4301724"/>
          </a:xfrm>
        </p:spPr>
        <p:txBody>
          <a:bodyPr/>
          <a:lstStyle>
            <a:lvl1pPr>
              <a:defRPr sz="1800"/>
            </a:lvl1pPr>
            <a:lvl2pPr>
              <a:defRPr sz="1800"/>
            </a:lvl2pPr>
            <a:lvl3pPr>
              <a:defRPr sz="1500"/>
            </a:lvl3pPr>
            <a:lvl4pPr>
              <a:defRPr sz="1500"/>
            </a:lvl4pPr>
            <a:lvl5pPr>
              <a:defRPr sz="15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dianummer 5"/>
          <p:cNvSpPr>
            <a:spLocks noGrp="1"/>
          </p:cNvSpPr>
          <p:nvPr>
            <p:ph type="sldNum" sz="quarter" idx="10"/>
          </p:nvPr>
        </p:nvSpPr>
        <p:spPr/>
        <p:txBody>
          <a:bodyPr/>
          <a:lstStyle>
            <a:lvl1pPr>
              <a:defRPr/>
            </a:lvl1pPr>
          </a:lstStyle>
          <a:p>
            <a:pPr>
              <a:defRPr/>
            </a:pPr>
            <a:fld id="{C2CA496A-0C7F-48C1-863E-B2B1606F9D04}" type="slidenum">
              <a:rPr lang="nl-NL">
                <a:latin typeface="Arial"/>
              </a:rPr>
              <a:pPr>
                <a:defRPr/>
              </a:pPr>
              <a:t>‹#›</a:t>
            </a:fld>
            <a:endParaRPr lang="nl-NL" dirty="0">
              <a:latin typeface="Arial"/>
            </a:endParaRPr>
          </a:p>
        </p:txBody>
      </p:sp>
      <p:sp>
        <p:nvSpPr>
          <p:cNvPr id="8" name="Tijdelijke aanduiding voor voettekst 4"/>
          <p:cNvSpPr>
            <a:spLocks noGrp="1"/>
          </p:cNvSpPr>
          <p:nvPr>
            <p:ph type="ftr" sz="quarter" idx="11"/>
          </p:nvPr>
        </p:nvSpPr>
        <p:spPr/>
        <p:txBody>
          <a:bodyPr/>
          <a:lstStyle>
            <a:lvl1pPr>
              <a:defRPr/>
            </a:lvl1pPr>
          </a:lstStyle>
          <a:p>
            <a:pPr>
              <a:defRPr/>
            </a:pPr>
            <a:r>
              <a:rPr lang="nl-NL">
                <a:latin typeface="Arial"/>
              </a:rPr>
              <a:t>Suzan Verberne 2021</a:t>
            </a:r>
          </a:p>
        </p:txBody>
      </p:sp>
      <p:sp>
        <p:nvSpPr>
          <p:cNvPr id="9" name="Tijdelijke aanduiding voor datum 3"/>
          <p:cNvSpPr>
            <a:spLocks noGrp="1"/>
          </p:cNvSpPr>
          <p:nvPr>
            <p:ph type="dt" sz="half" idx="12"/>
          </p:nvPr>
        </p:nvSpPr>
        <p:spPr/>
        <p:txBody>
          <a:bodyPr/>
          <a:lstStyle>
            <a:lvl1pPr>
              <a:defRPr/>
            </a:lvl1pPr>
          </a:lstStyle>
          <a:p>
            <a:pPr>
              <a:defRPr/>
            </a:pPr>
            <a:fld id="{AD2710FD-C024-2341-9CFD-24A6BE3B8B5B}" type="datetime1">
              <a:t>9/20/21</a:t>
            </a:fld>
            <a:endParaRPr lang="nl-NL" dirty="0">
              <a:solidFill>
                <a:prstClr val="white"/>
              </a:solidFill>
              <a:latin typeface="Arial"/>
            </a:endParaRPr>
          </a:p>
        </p:txBody>
      </p:sp>
    </p:spTree>
    <p:extLst>
      <p:ext uri="{BB962C8B-B14F-4D97-AF65-F5344CB8AC3E}">
        <p14:creationId xmlns:p14="http://schemas.microsoft.com/office/powerpoint/2010/main" val="1141116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6" name="Tijdelijke aanduiding voor inhoud 2"/>
          <p:cNvSpPr>
            <a:spLocks noGrp="1"/>
          </p:cNvSpPr>
          <p:nvPr>
            <p:ph idx="1"/>
          </p:nvPr>
        </p:nvSpPr>
        <p:spPr>
          <a:xfrm>
            <a:off x="632890" y="1265213"/>
            <a:ext cx="7847833" cy="430172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1755238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6" name="Tijdelijke aanduiding voor inhoud 2"/>
          <p:cNvSpPr>
            <a:spLocks noGrp="1"/>
          </p:cNvSpPr>
          <p:nvPr>
            <p:ph idx="1"/>
          </p:nvPr>
        </p:nvSpPr>
        <p:spPr>
          <a:xfrm>
            <a:off x="632890" y="1265213"/>
            <a:ext cx="7847833" cy="4301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dianummer 5"/>
          <p:cNvSpPr>
            <a:spLocks noGrp="1"/>
          </p:cNvSpPr>
          <p:nvPr>
            <p:ph type="sldNum" sz="quarter" idx="10"/>
          </p:nvPr>
        </p:nvSpPr>
        <p:spPr/>
        <p:txBody>
          <a:bodyPr/>
          <a:lstStyle>
            <a:lvl1pPr>
              <a:defRPr/>
            </a:lvl1pPr>
          </a:lstStyle>
          <a:p>
            <a:pPr>
              <a:defRPr/>
            </a:pPr>
            <a:fld id="{4BCEFEAA-05AD-41CD-9FF4-95EB8D9C6211}" type="slidenum">
              <a:rPr lang="nl-NL">
                <a:latin typeface="Arial"/>
              </a:rPr>
              <a:pPr>
                <a:defRPr/>
              </a:pPr>
              <a:t>‹#›</a:t>
            </a:fld>
            <a:endParaRPr lang="nl-NL" dirty="0">
              <a:latin typeface="Arial"/>
            </a:endParaRPr>
          </a:p>
        </p:txBody>
      </p:sp>
      <p:sp>
        <p:nvSpPr>
          <p:cNvPr id="5" name="Tijdelijke aanduiding voor voettekst 4"/>
          <p:cNvSpPr>
            <a:spLocks noGrp="1"/>
          </p:cNvSpPr>
          <p:nvPr>
            <p:ph type="ftr" sz="quarter" idx="11"/>
          </p:nvPr>
        </p:nvSpPr>
        <p:spPr/>
        <p:txBody>
          <a:bodyPr/>
          <a:lstStyle>
            <a:lvl1pPr>
              <a:defRPr/>
            </a:lvl1pPr>
          </a:lstStyle>
          <a:p>
            <a:pPr>
              <a:defRPr/>
            </a:pPr>
            <a:r>
              <a:rPr lang="nl-NL">
                <a:latin typeface="Arial"/>
              </a:rPr>
              <a:t>Suzan Verberne 2021</a:t>
            </a:r>
          </a:p>
        </p:txBody>
      </p:sp>
      <p:sp>
        <p:nvSpPr>
          <p:cNvPr id="7" name="Tijdelijke aanduiding voor datum 3"/>
          <p:cNvSpPr>
            <a:spLocks noGrp="1"/>
          </p:cNvSpPr>
          <p:nvPr>
            <p:ph type="dt" sz="half" idx="12"/>
          </p:nvPr>
        </p:nvSpPr>
        <p:spPr/>
        <p:txBody>
          <a:bodyPr/>
          <a:lstStyle>
            <a:lvl1pPr>
              <a:defRPr/>
            </a:lvl1pPr>
          </a:lstStyle>
          <a:p>
            <a:pPr>
              <a:defRPr/>
            </a:pPr>
            <a:fld id="{B75F004B-3981-EA49-9A27-5DA7F969E6EA}" type="datetime1">
              <a:t>9/20/21</a:t>
            </a:fld>
            <a:endParaRPr lang="nl-NL" dirty="0">
              <a:solidFill>
                <a:prstClr val="white"/>
              </a:solidFill>
              <a:latin typeface="Arial"/>
            </a:endParaRPr>
          </a:p>
        </p:txBody>
      </p:sp>
    </p:spTree>
    <p:extLst>
      <p:ext uri="{BB962C8B-B14F-4D97-AF65-F5344CB8AC3E}">
        <p14:creationId xmlns:p14="http://schemas.microsoft.com/office/powerpoint/2010/main" val="378083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userDrawn="1"/>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97989CC4-9AF4-4A40-BE67-B4FEEDCA1C18}" type="datetime1">
              <a:t>9/20/21</a:t>
            </a:fld>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586CAFB4-4EF8-46FE-AED1-5F1F018D3D0A}" type="slidenum">
              <a:rPr lang="en-US" smtClean="0"/>
              <a:t>‹#›</a:t>
            </a:fld>
            <a:endParaRPr lang="en-US"/>
          </a:p>
        </p:txBody>
      </p:sp>
    </p:spTree>
    <p:extLst>
      <p:ext uri="{BB962C8B-B14F-4D97-AF65-F5344CB8AC3E}">
        <p14:creationId xmlns:p14="http://schemas.microsoft.com/office/powerpoint/2010/main" val="1188833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ianummer 5"/>
          <p:cNvSpPr>
            <a:spLocks noGrp="1"/>
          </p:cNvSpPr>
          <p:nvPr>
            <p:ph type="sldNum" sz="quarter" idx="10"/>
          </p:nvPr>
        </p:nvSpPr>
        <p:spPr/>
        <p:txBody>
          <a:bodyPr/>
          <a:lstStyle>
            <a:lvl1pPr>
              <a:defRPr/>
            </a:lvl1pPr>
          </a:lstStyle>
          <a:p>
            <a:pPr>
              <a:defRPr/>
            </a:pPr>
            <a:fld id="{F5224919-BED6-483F-8A9E-A6AA491BE221}" type="slidenum">
              <a:rPr lang="nl-NL"/>
              <a:pPr>
                <a:defRPr/>
              </a:pPr>
              <a:t>‹#›</a:t>
            </a:fld>
            <a:endParaRPr lang="nl-NL" dirty="0"/>
          </a:p>
        </p:txBody>
      </p:sp>
      <p:sp>
        <p:nvSpPr>
          <p:cNvPr id="4" name="Tijdelijke aanduiding voor voettekst 4"/>
          <p:cNvSpPr>
            <a:spLocks noGrp="1"/>
          </p:cNvSpPr>
          <p:nvPr>
            <p:ph type="ftr" sz="quarter" idx="11"/>
          </p:nvPr>
        </p:nvSpPr>
        <p:spPr/>
        <p:txBody>
          <a:bodyPr/>
          <a:lstStyle>
            <a:lvl1pPr>
              <a:defRPr/>
            </a:lvl1pPr>
          </a:lstStyle>
          <a:p>
            <a:pPr>
              <a:defRPr/>
            </a:pPr>
            <a:r>
              <a:rPr lang="nl-NL"/>
              <a:t>Suzan Verberne 2021</a:t>
            </a:r>
          </a:p>
        </p:txBody>
      </p:sp>
      <p:sp>
        <p:nvSpPr>
          <p:cNvPr id="5" name="Tijdelijke aanduiding voor datum 3"/>
          <p:cNvSpPr>
            <a:spLocks noGrp="1"/>
          </p:cNvSpPr>
          <p:nvPr>
            <p:ph type="dt" sz="half" idx="12"/>
          </p:nvPr>
        </p:nvSpPr>
        <p:spPr/>
        <p:txBody>
          <a:bodyPr/>
          <a:lstStyle>
            <a:lvl1pPr>
              <a:defRPr/>
            </a:lvl1pPr>
          </a:lstStyle>
          <a:p>
            <a:pPr>
              <a:defRPr/>
            </a:pPr>
            <a:fld id="{8F9BADA4-B874-2A48-8D39-55134A2EAA03}" type="datetime1">
              <a:t>9/20/21</a:t>
            </a:fld>
            <a:endParaRPr lang="nl-NL" dirty="0"/>
          </a:p>
        </p:txBody>
      </p:sp>
    </p:spTree>
    <p:extLst>
      <p:ext uri="{BB962C8B-B14F-4D97-AF65-F5344CB8AC3E}">
        <p14:creationId xmlns:p14="http://schemas.microsoft.com/office/powerpoint/2010/main" val="214569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Marker">
    <p:spTree>
      <p:nvGrpSpPr>
        <p:cNvPr id="1" name=""/>
        <p:cNvGrpSpPr/>
        <p:nvPr/>
      </p:nvGrpSpPr>
      <p:grpSpPr>
        <a:xfrm>
          <a:off x="0" y="0"/>
          <a:ext cx="0" cy="0"/>
          <a:chOff x="0" y="0"/>
          <a:chExt cx="0" cy="0"/>
        </a:xfrm>
      </p:grpSpPr>
      <p:sp>
        <p:nvSpPr>
          <p:cNvPr id="10" name="Rectangle 9"/>
          <p:cNvSpPr/>
          <p:nvPr/>
        </p:nvSpPr>
        <p:spPr>
          <a:xfrm>
            <a:off x="533400" y="278166"/>
            <a:ext cx="833628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2" name="Rectangle 11"/>
          <p:cNvSpPr/>
          <p:nvPr/>
        </p:nvSpPr>
        <p:spPr>
          <a:xfrm>
            <a:off x="625467" y="372862"/>
            <a:ext cx="8127916"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8174" y="408372"/>
            <a:ext cx="6778625" cy="1039427"/>
          </a:xfrm>
        </p:spPr>
        <p:txBody>
          <a:bodyPr/>
          <a:lstStyle/>
          <a:p>
            <a:r>
              <a:rPr lang="en-US" dirty="0"/>
              <a:t>Click to edit Master title style</a:t>
            </a:r>
          </a:p>
        </p:txBody>
      </p:sp>
      <p:sp>
        <p:nvSpPr>
          <p:cNvPr id="3" name="Content Placeholder 2"/>
          <p:cNvSpPr>
            <a:spLocks noGrp="1"/>
          </p:cNvSpPr>
          <p:nvPr>
            <p:ph idx="1"/>
          </p:nvPr>
        </p:nvSpPr>
        <p:spPr>
          <a:xfrm>
            <a:off x="457200" y="2057399"/>
            <a:ext cx="8229600" cy="4267201"/>
          </a:xfrm>
        </p:spPr>
        <p:txBody>
          <a:bodyPr/>
          <a:lstStyle>
            <a:lvl1pPr marL="228600" indent="-228600">
              <a:buFont typeface="Wingdings" pitchFamily="2" charset="2"/>
              <a:buChar char="Ø"/>
              <a:defRPr sz="2200">
                <a:solidFill>
                  <a:schemeClr val="tx1"/>
                </a:solidFill>
              </a:defRPr>
            </a:lvl1pPr>
            <a:lvl2pPr marL="457200" indent="-228600">
              <a:buFont typeface="Wingdings" pitchFamily="2" charset="2"/>
              <a:buChar char="Ø"/>
              <a:defRPr>
                <a:solidFill>
                  <a:schemeClr val="tx1"/>
                </a:solidFill>
              </a:defRPr>
            </a:lvl2pPr>
            <a:lvl3pPr marL="685800" indent="-228600">
              <a:buFont typeface="Wingdings" pitchFamily="2" charset="2"/>
              <a:buChar char="Ø"/>
              <a:defRPr>
                <a:solidFill>
                  <a:schemeClr val="tx1"/>
                </a:solidFill>
              </a:defRPr>
            </a:lvl3pPr>
            <a:lvl4pPr marL="914400" indent="-228600">
              <a:buFont typeface="Wingdings" pitchFamily="2" charset="2"/>
              <a:buChar char="Ø"/>
              <a:defRPr>
                <a:solidFill>
                  <a:schemeClr val="tx1"/>
                </a:solidFill>
              </a:defRPr>
            </a:lvl4pPr>
            <a:lvl5pPr marL="1143000" indent="-228600">
              <a:buFont typeface="Wingdings" pitchFamily="2" charset="2"/>
              <a:buChar char="Ø"/>
              <a:defRPr>
                <a:solidFill>
                  <a:schemeClr val="tx1"/>
                </a:solidFill>
              </a:defRPr>
            </a:lvl5pPr>
            <a:lvl6pPr marL="1371600" indent="-228600">
              <a:buFont typeface="Wingdings" pitchFamily="2" charset="2"/>
              <a:buChar char="Ø"/>
              <a:defRPr sz="1600">
                <a:solidFill>
                  <a:schemeClr val="tx1">
                    <a:lumMod val="75000"/>
                    <a:lumOff val="25000"/>
                  </a:schemeClr>
                </a:solidFill>
              </a:defRPr>
            </a:lvl6pPr>
            <a:lvl7pPr marL="1600200" indent="-228600">
              <a:buClr>
                <a:schemeClr val="accent1"/>
              </a:buClr>
              <a:buFont typeface="Wingdings" pitchFamily="2" charset="2"/>
              <a:buChar char="Ø"/>
              <a:defRPr sz="1600">
                <a:solidFill>
                  <a:schemeClr val="tx1">
                    <a:lumMod val="75000"/>
                    <a:lumOff val="25000"/>
                  </a:schemeClr>
                </a:solidFill>
              </a:defRPr>
            </a:lvl7pPr>
            <a:lvl8pPr marL="1828800" indent="-228600">
              <a:buClr>
                <a:schemeClr val="accent1"/>
              </a:buClr>
              <a:buFont typeface="Wingdings" pitchFamily="2" charset="2"/>
              <a:buChar char="Ø"/>
              <a:defRPr sz="1600">
                <a:solidFill>
                  <a:schemeClr val="tx1">
                    <a:lumMod val="75000"/>
                    <a:lumOff val="25000"/>
                  </a:schemeClr>
                </a:solidFill>
              </a:defRPr>
            </a:lvl8pPr>
            <a:lvl9pPr marL="2057400" indent="-228600">
              <a:buClr>
                <a:schemeClr val="accent1"/>
              </a:buClr>
              <a:buFont typeface="Wingdings" pitchFamily="2" charset="2"/>
              <a:buChar char="Ø"/>
              <a:defRPr sz="1600" baseline="0">
                <a:solidFill>
                  <a:schemeClr val="tx1">
                    <a:lumMod val="75000"/>
                    <a:lumOff val="2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6281E09-F5CD-FD46-9F4B-96EB870C8A6D}" type="datetime1">
              <a:t>9/20/21</a:t>
            </a:fld>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
        <p:nvSpPr>
          <p:cNvPr id="13" name="Text Placeholder 8"/>
          <p:cNvSpPr>
            <a:spLocks noGrp="1"/>
          </p:cNvSpPr>
          <p:nvPr>
            <p:ph type="body" sz="quarter" idx="13"/>
          </p:nvPr>
        </p:nvSpPr>
        <p:spPr>
          <a:xfrm>
            <a:off x="114700" y="132346"/>
            <a:ext cx="1847088" cy="1783080"/>
          </a:xfrm>
          <a:prstGeom prst="ellipse">
            <a:avLst/>
          </a:prstGeom>
        </p:spPr>
        <p:style>
          <a:lnRef idx="0">
            <a:schemeClr val="accent4"/>
          </a:lnRef>
          <a:fillRef idx="3">
            <a:schemeClr val="accent4"/>
          </a:fillRef>
          <a:effectRef idx="3">
            <a:schemeClr val="accent4"/>
          </a:effectRef>
          <a:fontRef idx="none"/>
        </p:style>
        <p:txBody>
          <a:bodyPr lIns="45720" rIns="45720" anchor="ctr" anchorCtr="0">
            <a:noAutofit/>
          </a:bodyPr>
          <a:lstStyle>
            <a:lvl1pPr marL="0" indent="0" algn="ctr">
              <a:buNone/>
              <a:defRPr sz="1600" b="1">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85800" indent="0">
              <a:buNone/>
              <a:defRPr sz="1400">
                <a:solidFill>
                  <a:schemeClr val="bg1"/>
                </a:solidFill>
              </a:defRPr>
            </a:lvl4pPr>
            <a:lvl5pPr marL="914400" indent="0">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393940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CE95AD-30AB-7A4B-A952-D3C5C728F62B}" type="datetime1">
              <a:t>9/20/21</a:t>
            </a:fld>
            <a:endParaRPr lang="en-US" dirty="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400" kern="1200" cap="all" baseline="0" dirty="0">
                <a:solidFill>
                  <a:schemeClr val="accent1">
                    <a:lumMod val="50000"/>
                  </a:schemeClr>
                </a:solidFill>
                <a:latin typeface="+mj-lt"/>
                <a:ea typeface="+mj-ea"/>
                <a:cs typeface="+mj-cs"/>
              </a:defRPr>
            </a:lvl1pPr>
          </a:lstStyle>
          <a:p>
            <a:r>
              <a:rPr lang="en-GB" noProof="0"/>
              <a:t>Click to edit Master title style</a:t>
            </a:r>
          </a:p>
        </p:txBody>
      </p:sp>
      <p:sp>
        <p:nvSpPr>
          <p:cNvPr id="15" name="Rectangle 14"/>
          <p:cNvSpPr/>
          <p:nvPr/>
        </p:nvSpPr>
        <p:spPr>
          <a:xfrm>
            <a:off x="675496" y="4541520"/>
            <a:ext cx="7818120" cy="66436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lvl="0"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4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noProof="0"/>
              <a:t>Click to edit Master text styles</a:t>
            </a:r>
          </a:p>
        </p:txBody>
      </p:sp>
      <p:sp>
        <p:nvSpPr>
          <p:cNvPr id="14" name="Rectangle 13"/>
          <p:cNvSpPr/>
          <p:nvPr/>
        </p:nvSpPr>
        <p:spPr>
          <a:xfrm>
            <a:off x="675757" y="3124200"/>
            <a:ext cx="7817599" cy="2077720"/>
          </a:xfrm>
          <a:prstGeom prst="rect">
            <a:avLst/>
          </a:prstGeom>
          <a:noFill/>
          <a:ln w="28575" cmpd="sn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9" name="Rectangle 8"/>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6128" y="408372"/>
            <a:ext cx="8260672" cy="1039427"/>
          </a:xfrm>
        </p:spPr>
        <p:txBody>
          <a:bodyPr/>
          <a:lstStyle/>
          <a:p>
            <a:r>
              <a:rPr lang="en-US" dirty="0"/>
              <a:t>Click to edit Master title style</a:t>
            </a:r>
          </a:p>
        </p:txBody>
      </p:sp>
      <p:sp>
        <p:nvSpPr>
          <p:cNvPr id="3" name="Content Placeholder 2"/>
          <p:cNvSpPr>
            <a:spLocks noGrp="1"/>
          </p:cNvSpPr>
          <p:nvPr>
            <p:ph sz="half" idx="1"/>
          </p:nvPr>
        </p:nvSpPr>
        <p:spPr>
          <a:xfrm>
            <a:off x="457200" y="1676400"/>
            <a:ext cx="8229600" cy="2971801"/>
          </a:xfrm>
        </p:spPr>
        <p:txBody>
          <a:bodyPr/>
          <a:lstStyle>
            <a:lvl1pPr marL="228600" indent="-228600">
              <a:defRPr sz="2200">
                <a:solidFill>
                  <a:schemeClr val="tx1"/>
                </a:solidFill>
              </a:defRPr>
            </a:lvl1pPr>
            <a:lvl2pPr marL="457200" indent="-228600">
              <a:defRPr sz="2000">
                <a:solidFill>
                  <a:schemeClr val="tx1"/>
                </a:solidFill>
              </a:defRPr>
            </a:lvl2pPr>
            <a:lvl3pPr marL="685800" indent="-228600">
              <a:defRPr sz="1800">
                <a:solidFill>
                  <a:schemeClr val="tx1"/>
                </a:solidFill>
              </a:defRPr>
            </a:lvl3pPr>
            <a:lvl4pPr marL="914400" indent="-228600">
              <a:defRPr sz="1600">
                <a:solidFill>
                  <a:schemeClr val="tx1"/>
                </a:solidFill>
              </a:defRPr>
            </a:lvl4pPr>
            <a:lvl5pPr marL="1143000" indent="-228600">
              <a:defRPr sz="16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 y="4648200"/>
            <a:ext cx="8229600" cy="1676400"/>
          </a:xfrm>
        </p:spPr>
        <p:txBody>
          <a:bodyPr/>
          <a:lstStyle>
            <a:lvl1pPr marL="228600">
              <a:defRPr sz="2200">
                <a:solidFill>
                  <a:schemeClr val="tx1"/>
                </a:solidFill>
              </a:defRPr>
            </a:lvl1pPr>
            <a:lvl2pPr marL="457200">
              <a:defRPr sz="2000">
                <a:solidFill>
                  <a:schemeClr val="tx1"/>
                </a:solidFill>
              </a:defRPr>
            </a:lvl2pPr>
            <a:lvl3pPr marL="685800">
              <a:defRPr sz="1800">
                <a:solidFill>
                  <a:schemeClr val="tx1"/>
                </a:solidFill>
              </a:defRPr>
            </a:lvl3pPr>
            <a:lvl4pPr marL="914400" indent="-228600">
              <a:defRPr sz="1600">
                <a:solidFill>
                  <a:schemeClr val="tx1"/>
                </a:solidFill>
              </a:defRPr>
            </a:lvl4pPr>
            <a:lvl5pPr marL="1143000" indent="-228600">
              <a:defRPr sz="16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FCAC26B-8976-8F4F-8303-6C2DD69AE9FA}" type="datetime1">
              <a:t>9/20/21</a:t>
            </a:fld>
            <a:endParaRPr lang="en-US"/>
          </a:p>
        </p:txBody>
      </p:sp>
      <p:sp>
        <p:nvSpPr>
          <p:cNvPr id="6" name="Footer Placeholder 5"/>
          <p:cNvSpPr>
            <a:spLocks noGrp="1"/>
          </p:cNvSpPr>
          <p:nvPr>
            <p:ph type="ftr" sz="quarter" idx="11"/>
          </p:nvPr>
        </p:nvSpPr>
        <p:spPr/>
        <p:txBody>
          <a:bodyPr/>
          <a:lstStyle/>
          <a:p>
            <a:r>
              <a:rPr lang="en-US" dirty="0"/>
              <a:t>Suzan Verberne 2021</a:t>
            </a:r>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with Marker">
    <p:spTree>
      <p:nvGrpSpPr>
        <p:cNvPr id="1" name=""/>
        <p:cNvGrpSpPr/>
        <p:nvPr/>
      </p:nvGrpSpPr>
      <p:grpSpPr>
        <a:xfrm>
          <a:off x="0" y="0"/>
          <a:ext cx="0" cy="0"/>
          <a:chOff x="0" y="0"/>
          <a:chExt cx="0" cy="0"/>
        </a:xfrm>
      </p:grpSpPr>
      <p:sp>
        <p:nvSpPr>
          <p:cNvPr id="11" name="Rectangle 10"/>
          <p:cNvSpPr/>
          <p:nvPr/>
        </p:nvSpPr>
        <p:spPr>
          <a:xfrm>
            <a:off x="609600" y="278166"/>
            <a:ext cx="826008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3" name="Rectangle 12"/>
          <p:cNvSpPr/>
          <p:nvPr/>
        </p:nvSpPr>
        <p:spPr>
          <a:xfrm>
            <a:off x="699763" y="372862"/>
            <a:ext cx="80536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76400"/>
            <a:ext cx="8229600" cy="2971801"/>
          </a:xfrm>
        </p:spPr>
        <p:txBody>
          <a:bodyPr/>
          <a:lstStyle>
            <a:lvl1pPr marL="228600" indent="-228600">
              <a:buFont typeface="Wingdings" pitchFamily="2" charset="2"/>
              <a:buChar char="Ø"/>
              <a:defRPr sz="2200">
                <a:solidFill>
                  <a:schemeClr val="tx1"/>
                </a:solidFill>
              </a:defRPr>
            </a:lvl1pPr>
            <a:lvl2pPr marL="457200" indent="-228600">
              <a:buFont typeface="Wingdings" pitchFamily="2" charset="2"/>
              <a:buChar char="Ø"/>
              <a:defRPr>
                <a:solidFill>
                  <a:schemeClr val="tx1"/>
                </a:solidFill>
              </a:defRPr>
            </a:lvl2pPr>
            <a:lvl3pPr marL="685800" indent="-228600">
              <a:buFont typeface="Wingdings" pitchFamily="2" charset="2"/>
              <a:buChar char="Ø"/>
              <a:defRPr>
                <a:solidFill>
                  <a:schemeClr val="tx1"/>
                </a:solidFill>
              </a:defRPr>
            </a:lvl3pPr>
            <a:lvl4pPr marL="914400" indent="-228600">
              <a:buFont typeface="Wingdings" pitchFamily="2" charset="2"/>
              <a:buChar char="Ø"/>
              <a:defRPr>
                <a:solidFill>
                  <a:schemeClr val="tx1"/>
                </a:solidFill>
              </a:defRPr>
            </a:lvl4pPr>
            <a:lvl5pPr marL="1143000" indent="-228600">
              <a:buFont typeface="Wingdings" pitchFamily="2" charset="2"/>
              <a:buChar char="Ø"/>
              <a:defRPr>
                <a:solidFill>
                  <a:schemeClr val="tx1"/>
                </a:solidFill>
              </a:defRPr>
            </a:lvl5pPr>
            <a:lvl6pPr marL="1371600" indent="-228600">
              <a:buFont typeface="Wingdings" pitchFamily="2" charset="2"/>
              <a:buChar char="Ø"/>
              <a:defRPr sz="1600">
                <a:solidFill>
                  <a:schemeClr val="tx1">
                    <a:lumMod val="75000"/>
                    <a:lumOff val="25000"/>
                  </a:schemeClr>
                </a:solidFill>
              </a:defRPr>
            </a:lvl6pPr>
            <a:lvl7pPr marL="1600200" indent="-228600">
              <a:buClr>
                <a:schemeClr val="accent1"/>
              </a:buClr>
              <a:buFont typeface="Wingdings" pitchFamily="2" charset="2"/>
              <a:buChar char="Ø"/>
              <a:defRPr sz="1600">
                <a:solidFill>
                  <a:schemeClr val="tx1">
                    <a:lumMod val="75000"/>
                    <a:lumOff val="25000"/>
                  </a:schemeClr>
                </a:solidFill>
              </a:defRPr>
            </a:lvl7pPr>
            <a:lvl8pPr marL="1828800" indent="-228600">
              <a:buClr>
                <a:schemeClr val="accent1"/>
              </a:buClr>
              <a:buFont typeface="Wingdings" pitchFamily="2" charset="2"/>
              <a:buChar char="Ø"/>
              <a:defRPr sz="1600">
                <a:solidFill>
                  <a:schemeClr val="tx1">
                    <a:lumMod val="75000"/>
                    <a:lumOff val="25000"/>
                  </a:schemeClr>
                </a:solidFill>
              </a:defRPr>
            </a:lvl8pPr>
            <a:lvl9pPr marL="2057400" indent="-228600">
              <a:buClr>
                <a:schemeClr val="accent1"/>
              </a:buClr>
              <a:buFont typeface="Wingdings" pitchFamily="2" charset="2"/>
              <a:buChar char="Ø"/>
              <a:defRPr sz="1600" baseline="0">
                <a:solidFill>
                  <a:schemeClr val="tx1">
                    <a:lumMod val="75000"/>
                    <a:lumOff val="2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1908175" y="408372"/>
            <a:ext cx="6778625" cy="1039427"/>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520CD141-0955-F842-8D99-66924B67FF82}" type="datetime1">
              <a:t>9/20/21</a:t>
            </a:fld>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
        <p:nvSpPr>
          <p:cNvPr id="10" name="Content Placeholder 9"/>
          <p:cNvSpPr>
            <a:spLocks noGrp="1"/>
          </p:cNvSpPr>
          <p:nvPr>
            <p:ph sz="quarter" idx="14"/>
          </p:nvPr>
        </p:nvSpPr>
        <p:spPr>
          <a:xfrm>
            <a:off x="457200" y="4648200"/>
            <a:ext cx="8229600" cy="1676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114700" y="132346"/>
            <a:ext cx="1847088" cy="1783080"/>
          </a:xfrm>
          <a:prstGeom prst="ellipse">
            <a:avLst/>
          </a:prstGeom>
        </p:spPr>
        <p:style>
          <a:lnRef idx="0">
            <a:schemeClr val="accent4"/>
          </a:lnRef>
          <a:fillRef idx="3">
            <a:schemeClr val="accent4"/>
          </a:fillRef>
          <a:effectRef idx="3">
            <a:schemeClr val="accent4"/>
          </a:effectRef>
          <a:fontRef idx="none"/>
        </p:style>
        <p:txBody>
          <a:bodyPr lIns="45720" rIns="45720" anchor="ctr" anchorCtr="0">
            <a:noAutofit/>
          </a:bodyPr>
          <a:lstStyle>
            <a:lvl1pPr marL="0" indent="0" algn="ctr">
              <a:buNone/>
              <a:defRPr sz="1600" b="1">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85800" indent="0">
              <a:buNone/>
              <a:defRPr sz="1400">
                <a:solidFill>
                  <a:schemeClr val="bg1"/>
                </a:solidFill>
              </a:defRPr>
            </a:lvl4pPr>
            <a:lvl5pPr marL="914400" indent="0">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48765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1" name="Rectangle 10"/>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6128" y="408372"/>
            <a:ext cx="8260672" cy="10394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marL="228600">
              <a:defRPr sz="2200"/>
            </a:lvl1pPr>
            <a:lvl2pPr marL="457200">
              <a:defRPr sz="2000"/>
            </a:lvl2pPr>
            <a:lvl3pPr marL="685800">
              <a:defRPr sz="1800"/>
            </a:lvl3pPr>
            <a:lvl4pPr marL="914400">
              <a:defRPr sz="1600"/>
            </a:lvl4pPr>
            <a:lvl5pPr marL="114300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marL="228600">
              <a:defRPr sz="2200"/>
            </a:lvl1pPr>
            <a:lvl2pPr marL="457200">
              <a:defRPr sz="2000"/>
            </a:lvl2pPr>
            <a:lvl3pPr marL="685800">
              <a:defRPr sz="1800"/>
            </a:lvl3pPr>
            <a:lvl4pPr marL="914400">
              <a:defRPr sz="1600"/>
            </a:lvl4pPr>
            <a:lvl5pPr marL="114300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70DD309-1DDF-784D-B967-3DB02D3150AF}" type="datetime1">
              <a:t>9/20/21</a:t>
            </a:fld>
            <a:endParaRPr lang="en-US"/>
          </a:p>
        </p:txBody>
      </p:sp>
      <p:sp>
        <p:nvSpPr>
          <p:cNvPr id="8" name="Footer Placeholder 7"/>
          <p:cNvSpPr>
            <a:spLocks noGrp="1"/>
          </p:cNvSpPr>
          <p:nvPr>
            <p:ph type="ftr" sz="quarter" idx="11"/>
          </p:nvPr>
        </p:nvSpPr>
        <p:spPr/>
        <p:txBody>
          <a:bodyPr/>
          <a:lstStyle/>
          <a:p>
            <a:r>
              <a:rPr lang="en-US" dirty="0"/>
              <a:t>Suzan Verberne 2021</a:t>
            </a:r>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7" name="Rectangle 6"/>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43A82-EE4F-CE4F-8484-00A5C0D4C943}" type="datetime1">
              <a:t>9/20/21</a:t>
            </a:fld>
            <a:endParaRPr lang="en-US"/>
          </a:p>
        </p:txBody>
      </p:sp>
      <p:sp>
        <p:nvSpPr>
          <p:cNvPr id="4" name="Footer Placeholder 3"/>
          <p:cNvSpPr>
            <a:spLocks noGrp="1"/>
          </p:cNvSpPr>
          <p:nvPr>
            <p:ph type="ftr" sz="quarter" idx="11"/>
          </p:nvPr>
        </p:nvSpPr>
        <p:spPr/>
        <p:txBody>
          <a:bodyPr/>
          <a:lstStyle/>
          <a:p>
            <a:r>
              <a:rPr lang="en-US" dirty="0"/>
              <a:t>Suzan Verberne 2021</a:t>
            </a:r>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5EFF1-25A7-514F-9C25-1C08B55703B1}" type="datetime1">
              <a:t>9/20/21</a:t>
            </a:fld>
            <a:endParaRPr lang="en-US"/>
          </a:p>
        </p:txBody>
      </p:sp>
      <p:sp>
        <p:nvSpPr>
          <p:cNvPr id="3" name="Footer Placeholder 2"/>
          <p:cNvSpPr>
            <a:spLocks noGrp="1"/>
          </p:cNvSpPr>
          <p:nvPr>
            <p:ph type="ftr" sz="quarter" idx="11"/>
          </p:nvPr>
        </p:nvSpPr>
        <p:spPr/>
        <p:txBody>
          <a:bodyPr/>
          <a:lstStyle/>
          <a:p>
            <a:r>
              <a:rPr lang="en-US" dirty="0"/>
              <a:t>Suzan Verberne 2021</a:t>
            </a:r>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
        <p:nvSpPr>
          <p:cNvPr id="7" name="Content Placeholder 6"/>
          <p:cNvSpPr>
            <a:spLocks noGrp="1"/>
          </p:cNvSpPr>
          <p:nvPr>
            <p:ph sz="quarter" idx="13"/>
          </p:nvPr>
        </p:nvSpPr>
        <p:spPr>
          <a:xfrm>
            <a:off x="457200" y="533400"/>
            <a:ext cx="8229600" cy="5715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88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168436" y="23936"/>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905000"/>
            <a:ext cx="8229600" cy="4221163"/>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a:p>
            <a:pPr lvl="7"/>
            <a:r>
              <a:rPr lang="en-GB" noProof="0"/>
              <a:t>Eighth level</a:t>
            </a:r>
          </a:p>
          <a:p>
            <a:pPr lvl="8"/>
            <a:r>
              <a:rPr lang="en-GB" noProof="0"/>
              <a:t>Ninth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EB261FFE-0771-1543-AEA4-8918A9D8910B}" type="datetime1">
              <a:t>9/20/21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Suzan Verberne 2021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FA84A37A-AFC2-4A01-80A1-FC20F2C0D5BB}" type="slidenum">
              <a:rPr lang="en-US" smtClean="0"/>
              <a:pPr/>
              <a:t>‹#›</a:t>
            </a:fld>
            <a:endParaRPr lang="en-US" dirty="0"/>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GB" noProof="0" dirty="0"/>
              <a:t>Click to edit Master title style</a:t>
            </a:r>
          </a:p>
        </p:txBody>
      </p:sp>
      <p:pic>
        <p:nvPicPr>
          <p:cNvPr id="12" name="Picture 11" descr="logo_LeidenUniv.jpg"/>
          <p:cNvPicPr>
            <a:picLocks noChangeAspect="1"/>
          </p:cNvPicPr>
          <p:nvPr userDrawn="1"/>
        </p:nvPicPr>
        <p:blipFill rotWithShape="1">
          <a:blip r:embed="rId22" cstate="print">
            <a:extLst>
              <a:ext uri="{28A0092B-C50C-407E-A947-70E740481C1C}">
                <a14:useLocalDpi xmlns:a14="http://schemas.microsoft.com/office/drawing/2010/main"/>
              </a:ext>
            </a:extLst>
          </a:blip>
          <a:srcRect/>
          <a:stretch/>
        </p:blipFill>
        <p:spPr>
          <a:xfrm>
            <a:off x="0" y="6247427"/>
            <a:ext cx="1313384" cy="610573"/>
          </a:xfrm>
          <a:prstGeom prst="rect">
            <a:avLst/>
          </a:prstGeom>
        </p:spPr>
      </p:pic>
    </p:spTree>
  </p:cSld>
  <p:clrMap bg1="lt1" tx1="dk1" bg2="lt2" tx2="dk2" accent1="accent1" accent2="accent2" accent3="accent3" accent4="accent4" accent5="accent5" accent6="accent6" hlink="hlink" folHlink="folHlink"/>
  <p:sldLayoutIdLst>
    <p:sldLayoutId id="2147483850" r:id="rId1"/>
    <p:sldLayoutId id="2147483863" r:id="rId2"/>
    <p:sldLayoutId id="2147483843" r:id="rId3"/>
    <p:sldLayoutId id="2147483832" r:id="rId4"/>
    <p:sldLayoutId id="2147483833" r:id="rId5"/>
    <p:sldLayoutId id="2147483845" r:id="rId6"/>
    <p:sldLayoutId id="2147483834" r:id="rId7"/>
    <p:sldLayoutId id="2147483835" r:id="rId8"/>
    <p:sldLayoutId id="2147483842" r:id="rId9"/>
    <p:sldLayoutId id="2147483836" r:id="rId10"/>
    <p:sldLayoutId id="2147483837" r:id="rId11"/>
    <p:sldLayoutId id="2147483838" r:id="rId12"/>
    <p:sldLayoutId id="2147483848" r:id="rId13"/>
    <p:sldLayoutId id="2147483847" r:id="rId14"/>
    <p:sldLayoutId id="2147483841" r:id="rId15"/>
    <p:sldLayoutId id="2147483865" r:id="rId16"/>
    <p:sldLayoutId id="2147483866" r:id="rId17"/>
    <p:sldLayoutId id="2147483867" r:id="rId18"/>
    <p:sldLayoutId id="2147483868" r:id="rId19"/>
    <p:sldLayoutId id="2147483869" r:id="rId20"/>
  </p:sldLayoutIdLst>
  <p:hf sldNum="0" hdr="0" dt="0"/>
  <p:txStyles>
    <p:titleStyle>
      <a:lvl1pPr algn="ctr" defTabSz="914400" rtl="0" eaLnBrk="1" latinLnBrk="0" hangingPunct="1">
        <a:spcBef>
          <a:spcPct val="0"/>
        </a:spcBef>
        <a:buNone/>
        <a:defRPr sz="3600" b="1" kern="1200" cap="all" baseline="0">
          <a:solidFill>
            <a:schemeClr val="accent1">
              <a:lumMod val="75000"/>
            </a:schemeClr>
          </a:solidFill>
          <a:latin typeface="+mj-lt"/>
          <a:ea typeface="+mj-ea"/>
          <a:cs typeface="+mj-cs"/>
        </a:defRPr>
      </a:lvl1pPr>
    </p:titleStyle>
    <p:bodyStyle>
      <a:lvl1pPr marL="357188" indent="-357188" algn="l" defTabSz="914400" rtl="0" eaLnBrk="1" latinLnBrk="0" hangingPunct="1">
        <a:spcBef>
          <a:spcPts val="1800"/>
        </a:spcBef>
        <a:buClr>
          <a:schemeClr val="accent1"/>
        </a:buClr>
        <a:buFont typeface="Wingdings" pitchFamily="2" charset="2"/>
        <a:buChar char="Ø"/>
        <a:defRPr sz="2200" kern="1200">
          <a:solidFill>
            <a:schemeClr val="tx1"/>
          </a:solidFill>
          <a:latin typeface="+mn-lt"/>
          <a:ea typeface="+mn-ea"/>
          <a:cs typeface="+mn-cs"/>
        </a:defRPr>
      </a:lvl1pPr>
      <a:lvl2pPr marL="625475" indent="-396875" algn="l" defTabSz="914400" rtl="0" eaLnBrk="1" latinLnBrk="0" hangingPunct="1">
        <a:spcBef>
          <a:spcPts val="1000"/>
        </a:spcBef>
        <a:buClr>
          <a:schemeClr val="accent1"/>
        </a:buClr>
        <a:buFont typeface="Wingdings" pitchFamily="2" charset="2"/>
        <a:buChar char="Ø"/>
        <a:defRPr sz="2000" kern="1200">
          <a:solidFill>
            <a:schemeClr val="tx1"/>
          </a:solidFill>
          <a:latin typeface="+mn-lt"/>
          <a:ea typeface="+mn-ea"/>
          <a:cs typeface="+mn-cs"/>
        </a:defRPr>
      </a:lvl2pPr>
      <a:lvl3pPr marL="804863" indent="-347663" algn="l" defTabSz="914400" rtl="0" eaLnBrk="1" latinLnBrk="0" hangingPunct="1">
        <a:spcBef>
          <a:spcPts val="1000"/>
        </a:spcBef>
        <a:buClr>
          <a:schemeClr val="accent1"/>
        </a:buClr>
        <a:buFont typeface="Wingdings" pitchFamily="2" charset="2"/>
        <a:buChar char="Ø"/>
        <a:defRPr sz="1800" kern="1200">
          <a:solidFill>
            <a:schemeClr val="tx1"/>
          </a:solidFill>
          <a:latin typeface="+mn-lt"/>
          <a:ea typeface="+mn-ea"/>
          <a:cs typeface="+mn-cs"/>
        </a:defRPr>
      </a:lvl3pPr>
      <a:lvl4pPr marL="9144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4pPr>
      <a:lvl5pPr marL="1143000" indent="-228600" algn="l" defTabSz="914400" rtl="0" eaLnBrk="1" latinLnBrk="0" hangingPunct="1">
        <a:spcBef>
          <a:spcPts val="1000"/>
        </a:spcBef>
        <a:buClr>
          <a:schemeClr val="accent1"/>
        </a:buClr>
        <a:buFont typeface="Wingdings" pitchFamily="2" charset="2"/>
        <a:buChar char="Ø"/>
        <a:defRPr sz="1600" kern="1200" baseline="0">
          <a:solidFill>
            <a:schemeClr val="tx1"/>
          </a:solidFill>
          <a:latin typeface="+mn-lt"/>
          <a:ea typeface="+mn-ea"/>
          <a:cs typeface="+mn-cs"/>
        </a:defRPr>
      </a:lvl5pPr>
      <a:lvl6pPr marL="13716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6pPr>
      <a:lvl7pPr marL="16002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7pPr>
      <a:lvl8pPr marL="18288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8pPr>
      <a:lvl9pPr marL="20574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cacm.acm.org/magazines/2012/4/147361-probabilistic-topic-models/fulltext?mobile=tru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radimrehurek.com/gensim/models/ldamodel.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videolectures.net/mlss09uk_blei_tm/" TargetMode="External"/><Relationship Id="rId2" Type="http://schemas.openxmlformats.org/officeDocument/2006/relationships/hyperlink" Target="https://www.machinelearningplus.com/nlp/topic-modeling-gensim-python/" TargetMode="External"/><Relationship Id="rId1" Type="http://schemas.openxmlformats.org/officeDocument/2006/relationships/slideLayout" Target="../slideLayouts/slideLayout2.xml"/><Relationship Id="rId4" Type="http://schemas.openxmlformats.org/officeDocument/2006/relationships/hyperlink" Target="https://towardsdatascience.com/topic-modeling-articles-with-nmf-8c6b2a227a4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hyperlink" Target="https://www.guru99.com/word-embedding-word2vec.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course.spacy.io/en/chapter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Suzan Verberne 2021</a:t>
            </a:r>
          </a:p>
        </p:txBody>
      </p:sp>
      <p:sp>
        <p:nvSpPr>
          <p:cNvPr id="2" name="Subtitle 1"/>
          <p:cNvSpPr>
            <a:spLocks noGrp="1"/>
          </p:cNvSpPr>
          <p:nvPr>
            <p:ph type="subTitle" idx="1"/>
          </p:nvPr>
        </p:nvSpPr>
        <p:spPr/>
        <p:txBody>
          <a:bodyPr>
            <a:normAutofit/>
          </a:bodyPr>
          <a:lstStyle/>
          <a:p>
            <a:r>
              <a:rPr lang="en-US" noProof="0" dirty="0"/>
              <a:t>L03. Vector semantics</a:t>
            </a:r>
          </a:p>
        </p:txBody>
      </p:sp>
      <p:sp>
        <p:nvSpPr>
          <p:cNvPr id="3" name="Title 2"/>
          <p:cNvSpPr>
            <a:spLocks noGrp="1"/>
          </p:cNvSpPr>
          <p:nvPr>
            <p:ph type="ctrTitle"/>
          </p:nvPr>
        </p:nvSpPr>
        <p:spPr/>
        <p:txBody>
          <a:bodyPr/>
          <a:lstStyle/>
          <a:p>
            <a:r>
              <a:rPr lang="en-US" dirty="0"/>
              <a:t>Text Mining</a:t>
            </a:r>
            <a:endParaRPr lang="en-US" noProof="0" dirty="0"/>
          </a:p>
        </p:txBody>
      </p:sp>
    </p:spTree>
    <p:extLst>
      <p:ext uri="{BB962C8B-B14F-4D97-AF65-F5344CB8AC3E}">
        <p14:creationId xmlns:p14="http://schemas.microsoft.com/office/powerpoint/2010/main" val="66135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Where to start</a:t>
            </a:r>
          </a:p>
        </p:txBody>
      </p:sp>
      <p:sp>
        <p:nvSpPr>
          <p:cNvPr id="6" name="Content Placeholder 5"/>
          <p:cNvSpPr>
            <a:spLocks noGrp="1"/>
          </p:cNvSpPr>
          <p:nvPr>
            <p:ph idx="1"/>
          </p:nvPr>
        </p:nvSpPr>
        <p:spPr/>
        <p:txBody>
          <a:bodyPr/>
          <a:lstStyle/>
          <a:p>
            <a:r>
              <a:rPr lang="en-GB"/>
              <a:t>Linguistics: Distributional hypothesis</a:t>
            </a:r>
          </a:p>
          <a:p>
            <a:r>
              <a:rPr lang="en-GB"/>
              <a:t>Information Retrieval: Vector Space Model (VSM)</a:t>
            </a:r>
          </a:p>
          <a:p>
            <a:endParaRPr lang="en-GB"/>
          </a:p>
        </p:txBody>
      </p:sp>
      <p:sp>
        <p:nvSpPr>
          <p:cNvPr id="2" name="Footer Placeholder 1"/>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7617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Distributional hypothesis</a:t>
            </a:r>
          </a:p>
        </p:txBody>
      </p:sp>
      <p:sp>
        <p:nvSpPr>
          <p:cNvPr id="3" name="Content Placeholder 2"/>
          <p:cNvSpPr>
            <a:spLocks noGrp="1"/>
          </p:cNvSpPr>
          <p:nvPr>
            <p:ph idx="1"/>
          </p:nvPr>
        </p:nvSpPr>
        <p:spPr>
          <a:xfrm>
            <a:off x="457200" y="1905000"/>
            <a:ext cx="8458200" cy="4221163"/>
          </a:xfrm>
        </p:spPr>
        <p:txBody>
          <a:bodyPr>
            <a:normAutofit/>
          </a:bodyPr>
          <a:lstStyle/>
          <a:p>
            <a:r>
              <a:rPr lang="en-GB"/>
              <a:t>Harris, Z. (1954). “Distributional structure”. </a:t>
            </a:r>
            <a:r>
              <a:rPr lang="en-GB" i="1"/>
              <a:t>Word</a:t>
            </a:r>
            <a:r>
              <a:rPr lang="en-GB"/>
              <a:t>. 10 (23): 146–162</a:t>
            </a:r>
          </a:p>
          <a:p>
            <a:r>
              <a:rPr lang="en-GB"/>
              <a:t>The context of a word defines its meaning</a:t>
            </a:r>
          </a:p>
          <a:p>
            <a:endParaRPr lang="en-GB"/>
          </a:p>
          <a:p>
            <a:endParaRPr lang="en-GB"/>
          </a:p>
          <a:p>
            <a:pPr marL="0" indent="0">
              <a:buNone/>
            </a:pPr>
            <a:endParaRPr lang="en-GB"/>
          </a:p>
          <a:p>
            <a:r>
              <a:rPr lang="en-GB">
                <a:solidFill>
                  <a:schemeClr val="accent1">
                    <a:lumMod val="75000"/>
                  </a:schemeClr>
                </a:solidFill>
              </a:rPr>
              <a:t>Words that occur in similar contexts tend to be similar</a:t>
            </a:r>
          </a:p>
          <a:p>
            <a:endParaRPr lang="en-GB"/>
          </a:p>
          <a:p>
            <a:endParaRPr lang="en-GB"/>
          </a:p>
        </p:txBody>
      </p:sp>
      <p:sp>
        <p:nvSpPr>
          <p:cNvPr id="4" name="Footer Placeholder 3"/>
          <p:cNvSpPr>
            <a:spLocks noGrp="1"/>
          </p:cNvSpPr>
          <p:nvPr>
            <p:ph type="ftr" sz="quarter" idx="11"/>
          </p:nvPr>
        </p:nvSpPr>
        <p:spPr/>
        <p:txBody>
          <a:bodyPr/>
          <a:lstStyle/>
          <a:p>
            <a:r>
              <a:rPr lang="en-US" dirty="0"/>
              <a:t>Suzan Verberne 2021</a:t>
            </a:r>
          </a:p>
        </p:txBody>
      </p:sp>
      <p:pic>
        <p:nvPicPr>
          <p:cNvPr id="6" name="Picture 5" descr="Screenshot 2019-09-17 at 20.57.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048000"/>
            <a:ext cx="4330700" cy="1524000"/>
          </a:xfrm>
          <a:prstGeom prst="rect">
            <a:avLst/>
          </a:prstGeom>
        </p:spPr>
      </p:pic>
    </p:spTree>
    <p:extLst>
      <p:ext uri="{BB962C8B-B14F-4D97-AF65-F5344CB8AC3E}">
        <p14:creationId xmlns:p14="http://schemas.microsoft.com/office/powerpoint/2010/main" val="163857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Vector Space Model</a:t>
            </a:r>
          </a:p>
        </p:txBody>
      </p:sp>
      <p:sp>
        <p:nvSpPr>
          <p:cNvPr id="3" name="Content Placeholder 2"/>
          <p:cNvSpPr>
            <a:spLocks noGrp="1"/>
          </p:cNvSpPr>
          <p:nvPr>
            <p:ph idx="1"/>
          </p:nvPr>
        </p:nvSpPr>
        <p:spPr/>
        <p:txBody>
          <a:bodyPr/>
          <a:lstStyle/>
          <a:p>
            <a:r>
              <a:rPr lang="en-GB"/>
              <a:t>Traditional Vector Space Model (Information Retrieval):</a:t>
            </a:r>
          </a:p>
          <a:p>
            <a:pPr lvl="1"/>
            <a:r>
              <a:rPr lang="en-GB"/>
              <a:t>documents and queries represented in a vector space</a:t>
            </a:r>
          </a:p>
          <a:p>
            <a:pPr lvl="1"/>
            <a:r>
              <a:rPr lang="en-GB"/>
              <a:t>where the dimensions are the words</a:t>
            </a:r>
          </a:p>
        </p:txBody>
      </p:sp>
      <p:sp>
        <p:nvSpPr>
          <p:cNvPr id="4" name="Footer Placeholder 3"/>
          <p:cNvSpPr>
            <a:spLocks noGrp="1"/>
          </p:cNvSpPr>
          <p:nvPr>
            <p:ph type="ftr" sz="quarter" idx="11"/>
          </p:nvPr>
        </p:nvSpPr>
        <p:spPr/>
        <p:txBody>
          <a:bodyPr/>
          <a:lstStyle/>
          <a:p>
            <a:r>
              <a:rPr lang="en-US" dirty="0"/>
              <a:t>Suzan Verberne 2021</a:t>
            </a:r>
          </a:p>
        </p:txBody>
      </p:sp>
      <p:grpSp>
        <p:nvGrpSpPr>
          <p:cNvPr id="9" name="Group 8">
            <a:extLst>
              <a:ext uri="{FF2B5EF4-FFF2-40B4-BE49-F238E27FC236}">
                <a16:creationId xmlns:a16="http://schemas.microsoft.com/office/drawing/2014/main" id="{6C61F787-BECF-7E43-930C-3584C0D9F2C1}"/>
              </a:ext>
            </a:extLst>
          </p:cNvPr>
          <p:cNvGrpSpPr/>
          <p:nvPr/>
        </p:nvGrpSpPr>
        <p:grpSpPr>
          <a:xfrm>
            <a:off x="1219200" y="3480431"/>
            <a:ext cx="6172200" cy="2844169"/>
            <a:chOff x="1219200" y="3480431"/>
            <a:chExt cx="6172200" cy="2844169"/>
          </a:xfrm>
        </p:grpSpPr>
        <p:sp>
          <p:nvSpPr>
            <p:cNvPr id="5" name="TextBox 4">
              <a:extLst>
                <a:ext uri="{FF2B5EF4-FFF2-40B4-BE49-F238E27FC236}">
                  <a16:creationId xmlns:a16="http://schemas.microsoft.com/office/drawing/2014/main" id="{BC7EF4B0-DA36-EB40-90E8-4C2C8B0841B1}"/>
                </a:ext>
              </a:extLst>
            </p:cNvPr>
            <p:cNvSpPr txBox="1"/>
            <p:nvPr/>
          </p:nvSpPr>
          <p:spPr>
            <a:xfrm>
              <a:off x="6858000" y="5181600"/>
              <a:ext cx="533400" cy="261610"/>
            </a:xfrm>
            <a:prstGeom prst="rect">
              <a:avLst/>
            </a:prstGeom>
            <a:solidFill>
              <a:schemeClr val="bg1"/>
            </a:solidFill>
            <a:ln>
              <a:noFill/>
            </a:ln>
          </p:spPr>
          <p:txBody>
            <a:bodyPr wrap="square" rtlCol="0">
              <a:spAutoFit/>
            </a:bodyPr>
            <a:lstStyle/>
            <a:p>
              <a:r>
                <a:rPr lang="en-GB" sz="1100">
                  <a:latin typeface="Arial" panose="020B0604020202020204" pitchFamily="34" charset="0"/>
                  <a:cs typeface="Arial" panose="020B0604020202020204" pitchFamily="34" charset="0"/>
                </a:rPr>
                <a:t>(6,3)</a:t>
              </a:r>
            </a:p>
          </p:txBody>
        </p:sp>
        <p:grpSp>
          <p:nvGrpSpPr>
            <p:cNvPr id="8" name="Group 7">
              <a:extLst>
                <a:ext uri="{FF2B5EF4-FFF2-40B4-BE49-F238E27FC236}">
                  <a16:creationId xmlns:a16="http://schemas.microsoft.com/office/drawing/2014/main" id="{49765C18-1CE5-474F-B90C-650BAE732551}"/>
                </a:ext>
              </a:extLst>
            </p:cNvPr>
            <p:cNvGrpSpPr/>
            <p:nvPr/>
          </p:nvGrpSpPr>
          <p:grpSpPr>
            <a:xfrm>
              <a:off x="1219200" y="3480431"/>
              <a:ext cx="6172200" cy="2844169"/>
              <a:chOff x="1219200" y="3480431"/>
              <a:chExt cx="6172200" cy="2844169"/>
            </a:xfrm>
          </p:grpSpPr>
          <p:pic>
            <p:nvPicPr>
              <p:cNvPr id="6" name="Picture 5" descr="count_vs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3480431"/>
                <a:ext cx="6172200" cy="2844169"/>
              </a:xfrm>
              <a:prstGeom prst="rect">
                <a:avLst/>
              </a:prstGeom>
            </p:spPr>
          </p:pic>
          <p:sp>
            <p:nvSpPr>
              <p:cNvPr id="7" name="TextBox 6">
                <a:extLst>
                  <a:ext uri="{FF2B5EF4-FFF2-40B4-BE49-F238E27FC236}">
                    <a16:creationId xmlns:a16="http://schemas.microsoft.com/office/drawing/2014/main" id="{42775006-A4D4-EC40-9929-B8F643308860}"/>
                  </a:ext>
                </a:extLst>
              </p:cNvPr>
              <p:cNvSpPr txBox="1"/>
              <p:nvPr/>
            </p:nvSpPr>
            <p:spPr>
              <a:xfrm>
                <a:off x="6019800" y="5181600"/>
                <a:ext cx="1371600" cy="276999"/>
              </a:xfrm>
              <a:prstGeom prst="rect">
                <a:avLst/>
              </a:prstGeom>
              <a:solidFill>
                <a:schemeClr val="bg1"/>
              </a:solidFill>
              <a:ln>
                <a:noFill/>
              </a:ln>
            </p:spPr>
            <p:txBody>
              <a:bodyPr wrap="square" rtlCol="0">
                <a:spAutoFit/>
              </a:bodyPr>
              <a:lstStyle/>
              <a:p>
                <a:r>
                  <a:rPr lang="en-GB" sz="1150">
                    <a:latin typeface="Arial" panose="020B0604020202020204" pitchFamily="34" charset="0"/>
                    <a:cs typeface="Arial" panose="020B0604020202020204" pitchFamily="34" charset="0"/>
                  </a:rPr>
                  <a:t>Document 1 (6,3)</a:t>
                </a:r>
              </a:p>
            </p:txBody>
          </p:sp>
        </p:grpSp>
      </p:grpSp>
    </p:spTree>
    <p:extLst>
      <p:ext uri="{BB962C8B-B14F-4D97-AF65-F5344CB8AC3E}">
        <p14:creationId xmlns:p14="http://schemas.microsoft.com/office/powerpoint/2010/main" val="181050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Vector Space Model</a:t>
            </a:r>
          </a:p>
        </p:txBody>
      </p:sp>
      <p:sp>
        <p:nvSpPr>
          <p:cNvPr id="3" name="Content Placeholder 2"/>
          <p:cNvSpPr>
            <a:spLocks noGrp="1"/>
          </p:cNvSpPr>
          <p:nvPr>
            <p:ph idx="1"/>
          </p:nvPr>
        </p:nvSpPr>
        <p:spPr/>
        <p:txBody>
          <a:bodyPr/>
          <a:lstStyle/>
          <a:p>
            <a:pPr marL="0" indent="0">
              <a:buNone/>
            </a:pPr>
            <a:r>
              <a:rPr lang="en-US"/>
              <a:t>Two problems with the vector space model:</a:t>
            </a:r>
          </a:p>
          <a:p>
            <a:r>
              <a:rPr lang="en-US">
                <a:solidFill>
                  <a:schemeClr val="accent1">
                    <a:lumMod val="75000"/>
                  </a:schemeClr>
                </a:solidFill>
              </a:rPr>
              <a:t>synonymy</a:t>
            </a:r>
            <a:r>
              <a:rPr lang="en-US"/>
              <a:t>: many ways to refer to the same object, e.g. bicycle and bike</a:t>
            </a:r>
          </a:p>
          <a:p>
            <a:r>
              <a:rPr lang="en-US">
                <a:solidFill>
                  <a:schemeClr val="accent1">
                    <a:lumMod val="75000"/>
                  </a:schemeClr>
                </a:solidFill>
              </a:rPr>
              <a:t>polysemy</a:t>
            </a:r>
            <a:r>
              <a:rPr lang="en-US"/>
              <a:t>: many words have more than one distinct meaning, e.g. bank, bass, chips</a:t>
            </a: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946682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Alternative semantics</a:t>
            </a:r>
          </a:p>
        </p:txBody>
      </p:sp>
      <p:sp>
        <p:nvSpPr>
          <p:cNvPr id="3" name="Content Placeholder 2"/>
          <p:cNvSpPr>
            <a:spLocks noGrp="1"/>
          </p:cNvSpPr>
          <p:nvPr>
            <p:ph idx="1"/>
          </p:nvPr>
        </p:nvSpPr>
        <p:spPr/>
        <p:txBody>
          <a:bodyPr>
            <a:normAutofit/>
          </a:bodyPr>
          <a:lstStyle/>
          <a:p>
            <a:r>
              <a:rPr lang="en-US" sz="2400">
                <a:latin typeface="Calibri" charset="0"/>
              </a:rPr>
              <a:t>Alternative: do not represent documents by words, but by </a:t>
            </a:r>
          </a:p>
          <a:p>
            <a:pPr lvl="1"/>
            <a:r>
              <a:rPr lang="en-US" sz="2400">
                <a:latin typeface="Calibri" charset="0"/>
              </a:rPr>
              <a:t>topic</a:t>
            </a:r>
            <a:r>
              <a:rPr lang="en-GB" sz="2400"/>
              <a:t>s </a:t>
            </a:r>
            <a:r>
              <a:rPr lang="en-GB" sz="2400">
                <a:sym typeface="Wingdings"/>
              </a:rPr>
              <a:t> </a:t>
            </a:r>
            <a:r>
              <a:rPr lang="en-GB" sz="2400">
                <a:solidFill>
                  <a:srgbClr val="3477B2"/>
                </a:solidFill>
                <a:sym typeface="Wingdings"/>
              </a:rPr>
              <a:t>topic modelling</a:t>
            </a:r>
            <a:endParaRPr lang="en-GB" sz="2400">
              <a:solidFill>
                <a:srgbClr val="3477B2"/>
              </a:solidFill>
            </a:endParaRPr>
          </a:p>
          <a:p>
            <a:pPr lvl="1"/>
            <a:r>
              <a:rPr lang="en-GB" sz="2400">
                <a:latin typeface="Calibri" charset="0"/>
              </a:rPr>
              <a:t>concepts </a:t>
            </a:r>
            <a:r>
              <a:rPr lang="en-GB" sz="2400">
                <a:latin typeface="Calibri" charset="0"/>
                <a:sym typeface="Wingdings"/>
              </a:rPr>
              <a:t> </a:t>
            </a:r>
            <a:r>
              <a:rPr lang="en-GB" sz="2400">
                <a:solidFill>
                  <a:srgbClr val="3477B2"/>
                </a:solidFill>
                <a:latin typeface="Calibri" charset="0"/>
                <a:sym typeface="Wingdings"/>
              </a:rPr>
              <a:t>word embeddings</a:t>
            </a:r>
            <a:endParaRPr lang="en-US" sz="2400">
              <a:solidFill>
                <a:srgbClr val="3477B2"/>
              </a:solidFill>
              <a:latin typeface="Calibri" charset="0"/>
            </a:endParaRP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745814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Suzan Verberne 2021</a:t>
            </a:r>
          </a:p>
        </p:txBody>
      </p:sp>
      <p:sp>
        <p:nvSpPr>
          <p:cNvPr id="3" name="Title 2"/>
          <p:cNvSpPr>
            <a:spLocks noGrp="1"/>
          </p:cNvSpPr>
          <p:nvPr>
            <p:ph type="title"/>
          </p:nvPr>
        </p:nvSpPr>
        <p:spPr/>
        <p:txBody>
          <a:bodyPr/>
          <a:lstStyle/>
          <a:p>
            <a:r>
              <a:rPr lang="en-GB"/>
              <a:t>Topic modelling</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238678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Topic modelling</a:t>
            </a:r>
          </a:p>
        </p:txBody>
      </p:sp>
      <p:sp>
        <p:nvSpPr>
          <p:cNvPr id="3" name="Content Placeholder 2"/>
          <p:cNvSpPr>
            <a:spLocks noGrp="1"/>
          </p:cNvSpPr>
          <p:nvPr>
            <p:ph idx="1"/>
          </p:nvPr>
        </p:nvSpPr>
        <p:spPr/>
        <p:txBody>
          <a:bodyPr/>
          <a:lstStyle/>
          <a:p>
            <a:r>
              <a:rPr lang="en-US"/>
              <a:t>Assumptions</a:t>
            </a:r>
          </a:p>
          <a:p>
            <a:pPr lvl="1"/>
            <a:r>
              <a:rPr lang="en-US"/>
              <a:t>each document consists of a mixture of </a:t>
            </a:r>
            <a:r>
              <a:rPr lang="en-US" i="1"/>
              <a:t>topics</a:t>
            </a:r>
            <a:r>
              <a:rPr lang="en-US"/>
              <a:t>, and</a:t>
            </a:r>
          </a:p>
          <a:p>
            <a:pPr lvl="1"/>
            <a:r>
              <a:rPr lang="en-US"/>
              <a:t>each</a:t>
            </a:r>
            <a:r>
              <a:rPr lang="en-US" i="1"/>
              <a:t> topic</a:t>
            </a:r>
            <a:r>
              <a:rPr lang="en-US"/>
              <a:t> consists of a mixture of words</a:t>
            </a:r>
          </a:p>
          <a:p>
            <a:pPr lvl="1"/>
            <a:endParaRPr lang="en-US"/>
          </a:p>
          <a:p>
            <a:r>
              <a:rPr lang="en-GB" sz="2000"/>
              <a:t>“Topic modeling provides methods for automatically organizing, understanding, searching, and summarizing large electronic archives” (Blei, 2009)</a:t>
            </a:r>
          </a:p>
          <a:p>
            <a:r>
              <a:rPr lang="en-US" sz="2000"/>
              <a:t>Often used for corpus exploration: what topics are discussed and how frequent are they?</a:t>
            </a: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22304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a:t>Topic modelling</a:t>
            </a:r>
          </a:p>
        </p:txBody>
      </p:sp>
      <p:sp>
        <p:nvSpPr>
          <p:cNvPr id="3" name="Content Placeholder 2"/>
          <p:cNvSpPr>
            <a:spLocks noGrp="1"/>
          </p:cNvSpPr>
          <p:nvPr>
            <p:ph idx="1"/>
          </p:nvPr>
        </p:nvSpPr>
        <p:spPr/>
        <p:txBody>
          <a:bodyPr>
            <a:normAutofit/>
          </a:bodyPr>
          <a:lstStyle/>
          <a:p>
            <a:r>
              <a:rPr lang="en-GB"/>
              <a:t>Topic modelling is an </a:t>
            </a:r>
            <a:r>
              <a:rPr lang="en-GB">
                <a:solidFill>
                  <a:schemeClr val="accent1">
                    <a:lumMod val="75000"/>
                  </a:schemeClr>
                </a:solidFill>
              </a:rPr>
              <a:t>unsupervised</a:t>
            </a:r>
            <a:r>
              <a:rPr lang="en-GB"/>
              <a:t> technique</a:t>
            </a:r>
          </a:p>
          <a:p>
            <a:pPr lvl="1"/>
            <a:r>
              <a:rPr lang="en-GB"/>
              <a:t>Topic labels are not given</a:t>
            </a:r>
          </a:p>
          <a:p>
            <a:pPr lvl="1"/>
            <a:r>
              <a:rPr lang="en-GB"/>
              <a:t>The number of topics needs to be pre-specified</a:t>
            </a:r>
          </a:p>
          <a:p>
            <a:pPr lvl="1"/>
            <a:r>
              <a:rPr lang="en-GB"/>
              <a:t>Think about it as clustering</a:t>
            </a:r>
          </a:p>
          <a:p>
            <a:pPr lvl="1"/>
            <a:endParaRPr lang="en-GB"/>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973314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Latent Dirichlet Allocation (LDA)</a:t>
            </a:r>
          </a:p>
        </p:txBody>
      </p:sp>
      <p:sp>
        <p:nvSpPr>
          <p:cNvPr id="3" name="Content Placeholder 2"/>
          <p:cNvSpPr>
            <a:spLocks noGrp="1"/>
          </p:cNvSpPr>
          <p:nvPr>
            <p:ph idx="1"/>
          </p:nvPr>
        </p:nvSpPr>
        <p:spPr/>
        <p:txBody>
          <a:bodyPr/>
          <a:lstStyle/>
          <a:p>
            <a:r>
              <a:rPr lang="en-GB"/>
              <a:t>Most used topic modelling technique</a:t>
            </a:r>
          </a:p>
          <a:p>
            <a:endParaRPr lang="en-GB"/>
          </a:p>
          <a:p>
            <a:endParaRPr lang="en-GB"/>
          </a:p>
          <a:p>
            <a:endParaRPr lang="en-GB"/>
          </a:p>
          <a:p>
            <a:endParaRPr lang="en-GB"/>
          </a:p>
          <a:p>
            <a:r>
              <a:rPr lang="en-GB"/>
              <a:t>Popular in applied Text Mining in many domains</a:t>
            </a:r>
          </a:p>
          <a:p>
            <a:pPr lvl="1"/>
            <a:r>
              <a:rPr lang="en-GB"/>
              <a:t>(especially the social sciences)</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a:extLst>
              <a:ext uri="{FF2B5EF4-FFF2-40B4-BE49-F238E27FC236}">
                <a16:creationId xmlns:a16="http://schemas.microsoft.com/office/drawing/2014/main" id="{A722A26F-A0AB-F84A-8C17-EBD3CC8A8D60}"/>
              </a:ext>
            </a:extLst>
          </p:cNvPr>
          <p:cNvPicPr>
            <a:picLocks noChangeAspect="1"/>
          </p:cNvPicPr>
          <p:nvPr/>
        </p:nvPicPr>
        <p:blipFill>
          <a:blip r:embed="rId2"/>
          <a:stretch>
            <a:fillRect/>
          </a:stretch>
        </p:blipFill>
        <p:spPr>
          <a:xfrm>
            <a:off x="1022350" y="2578100"/>
            <a:ext cx="7099300" cy="1701800"/>
          </a:xfrm>
          <a:prstGeom prst="rect">
            <a:avLst/>
          </a:prstGeom>
        </p:spPr>
      </p:pic>
    </p:spTree>
    <p:extLst>
      <p:ext uri="{BB962C8B-B14F-4D97-AF65-F5344CB8AC3E}">
        <p14:creationId xmlns:p14="http://schemas.microsoft.com/office/powerpoint/2010/main" val="248004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GB"/>
              <a:t>Intuition behind LDA</a:t>
            </a:r>
          </a:p>
        </p:txBody>
      </p:sp>
      <p:sp>
        <p:nvSpPr>
          <p:cNvPr id="7" name="Content Placeholder 6">
            <a:extLst>
              <a:ext uri="{FF2B5EF4-FFF2-40B4-BE49-F238E27FC236}">
                <a16:creationId xmlns:a16="http://schemas.microsoft.com/office/drawing/2014/main" id="{1E9F1B70-27C7-3E4E-9D0E-7E8254864D2C}"/>
              </a:ext>
            </a:extLst>
          </p:cNvPr>
          <p:cNvSpPr>
            <a:spLocks noGrp="1"/>
          </p:cNvSpPr>
          <p:nvPr>
            <p:ph idx="1"/>
          </p:nvPr>
        </p:nvSpPr>
        <p:spPr>
          <a:xfrm>
            <a:off x="457200" y="1905000"/>
            <a:ext cx="2057400" cy="4221163"/>
          </a:xfrm>
        </p:spPr>
        <p:txBody>
          <a:bodyPr/>
          <a:lstStyle/>
          <a:p>
            <a:r>
              <a:rPr lang="en-GB"/>
              <a:t>One document exhibits multiple topics</a:t>
            </a:r>
          </a:p>
          <a:p>
            <a:r>
              <a:rPr lang="en-GB"/>
              <a:t>Words are more related to one topic than to another</a:t>
            </a:r>
          </a:p>
        </p:txBody>
      </p:sp>
      <p:sp>
        <p:nvSpPr>
          <p:cNvPr id="4" name="Footer Placeholder 3"/>
          <p:cNvSpPr>
            <a:spLocks noGrp="1"/>
          </p:cNvSpPr>
          <p:nvPr>
            <p:ph type="ftr" sz="quarter" idx="11"/>
          </p:nvPr>
        </p:nvSpPr>
        <p:spPr>
          <a:xfrm>
            <a:off x="3124200" y="6356350"/>
            <a:ext cx="2895600" cy="365125"/>
          </a:xfrm>
        </p:spPr>
        <p:txBody>
          <a:bodyPr/>
          <a:lstStyle/>
          <a:p>
            <a:r>
              <a:rPr lang="en-US" dirty="0"/>
              <a:t>Suzan Verberne 2021</a:t>
            </a:r>
          </a:p>
        </p:txBody>
      </p:sp>
      <p:pic>
        <p:nvPicPr>
          <p:cNvPr id="1026" name="Picture 2" descr="Topic modeling of NASA&amp;#39;s documents using Latent Dirichlet Allocation (LDA)  | by Sanjoy Basu | Medium">
            <a:extLst>
              <a:ext uri="{FF2B5EF4-FFF2-40B4-BE49-F238E27FC236}">
                <a16:creationId xmlns:a16="http://schemas.microsoft.com/office/drawing/2014/main" id="{A042491B-9BBE-BC4A-9E18-A3E473C1D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91049"/>
            <a:ext cx="6526213" cy="500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2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Today’s lecture</a:t>
            </a:r>
          </a:p>
        </p:txBody>
      </p:sp>
      <p:sp>
        <p:nvSpPr>
          <p:cNvPr id="7" name="Content Placeholder 6"/>
          <p:cNvSpPr>
            <a:spLocks noGrp="1"/>
          </p:cNvSpPr>
          <p:nvPr>
            <p:ph idx="1"/>
          </p:nvPr>
        </p:nvSpPr>
        <p:spPr/>
        <p:txBody>
          <a:bodyPr/>
          <a:lstStyle/>
          <a:p>
            <a:r>
              <a:rPr lang="en-US" dirty="0"/>
              <a:t>Quiz about week 2</a:t>
            </a:r>
          </a:p>
          <a:p>
            <a:r>
              <a:rPr lang="en-US" dirty="0"/>
              <a:t>Preliminaries</a:t>
            </a:r>
          </a:p>
          <a:p>
            <a:pPr lvl="1"/>
            <a:r>
              <a:rPr lang="en-US" dirty="0"/>
              <a:t>distributional hypothesis </a:t>
            </a:r>
          </a:p>
          <a:p>
            <a:pPr lvl="1"/>
            <a:r>
              <a:rPr lang="en-US" dirty="0"/>
              <a:t>vector space model</a:t>
            </a:r>
          </a:p>
          <a:p>
            <a:r>
              <a:rPr lang="en-US" dirty="0"/>
              <a:t>Topic modelling </a:t>
            </a:r>
          </a:p>
          <a:p>
            <a:pPr lvl="1"/>
            <a:r>
              <a:rPr lang="en-US" dirty="0"/>
              <a:t>LDA</a:t>
            </a:r>
          </a:p>
          <a:p>
            <a:r>
              <a:rPr lang="en-US" dirty="0"/>
              <a:t>Word embeddings </a:t>
            </a:r>
          </a:p>
          <a:p>
            <a:pPr lvl="1"/>
            <a:r>
              <a:rPr lang="en-US" dirty="0"/>
              <a:t>word2vec</a:t>
            </a:r>
          </a:p>
        </p:txBody>
      </p:sp>
      <p:sp>
        <p:nvSpPr>
          <p:cNvPr id="2" name="Footer Placeholder 1"/>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293187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GB"/>
              <a:t>Generative model</a:t>
            </a:r>
          </a:p>
        </p:txBody>
      </p:sp>
      <p:sp>
        <p:nvSpPr>
          <p:cNvPr id="7" name="Content Placeholder 6">
            <a:extLst>
              <a:ext uri="{FF2B5EF4-FFF2-40B4-BE49-F238E27FC236}">
                <a16:creationId xmlns:a16="http://schemas.microsoft.com/office/drawing/2014/main" id="{494C81DD-DD39-794C-B1F7-F595AD3BC934}"/>
              </a:ext>
            </a:extLst>
          </p:cNvPr>
          <p:cNvSpPr>
            <a:spLocks noGrp="1"/>
          </p:cNvSpPr>
          <p:nvPr>
            <p:ph idx="1"/>
          </p:nvPr>
        </p:nvSpPr>
        <p:spPr>
          <a:xfrm>
            <a:off x="457200" y="1676400"/>
            <a:ext cx="8229600" cy="4221163"/>
          </a:xfrm>
        </p:spPr>
        <p:txBody>
          <a:bodyPr/>
          <a:lstStyle/>
          <a:p>
            <a:r>
              <a:rPr lang="en-GB"/>
              <a:t>Each document is a mixture of corpus-wide topics</a:t>
            </a:r>
          </a:p>
          <a:p>
            <a:r>
              <a:rPr lang="en-GB"/>
              <a:t>Each word is drawn from one of those topics</a:t>
            </a:r>
          </a:p>
        </p:txBody>
      </p:sp>
      <p:sp>
        <p:nvSpPr>
          <p:cNvPr id="4" name="Footer Placeholder 3"/>
          <p:cNvSpPr>
            <a:spLocks noGrp="1"/>
          </p:cNvSpPr>
          <p:nvPr>
            <p:ph type="ftr" sz="quarter" idx="11"/>
          </p:nvPr>
        </p:nvSpPr>
        <p:spPr>
          <a:xfrm>
            <a:off x="3124200" y="6356350"/>
            <a:ext cx="2895600" cy="365125"/>
          </a:xfrm>
        </p:spPr>
        <p:txBody>
          <a:bodyPr/>
          <a:lstStyle/>
          <a:p>
            <a:r>
              <a:rPr lang="en-US" dirty="0"/>
              <a:t>Suzan Verberne 2021</a:t>
            </a:r>
          </a:p>
        </p:txBody>
      </p:sp>
      <p:pic>
        <p:nvPicPr>
          <p:cNvPr id="5" name="Picture 4"/>
          <p:cNvPicPr>
            <a:picLocks noChangeAspect="1"/>
          </p:cNvPicPr>
          <p:nvPr/>
        </p:nvPicPr>
        <p:blipFill rotWithShape="1">
          <a:blip r:embed="rId3"/>
          <a:srcRect t="13804" b="24658"/>
          <a:stretch/>
        </p:blipFill>
        <p:spPr>
          <a:xfrm>
            <a:off x="-5276" y="2636837"/>
            <a:ext cx="9154552" cy="4221163"/>
          </a:xfrm>
          <a:prstGeom prst="rect">
            <a:avLst/>
          </a:prstGeom>
        </p:spPr>
      </p:pic>
    </p:spTree>
    <p:extLst>
      <p:ext uri="{BB962C8B-B14F-4D97-AF65-F5344CB8AC3E}">
        <p14:creationId xmlns:p14="http://schemas.microsoft.com/office/powerpoint/2010/main" val="1871626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B146-5B4C-1C4F-8EC4-03AFC962D52D}"/>
              </a:ext>
            </a:extLst>
          </p:cNvPr>
          <p:cNvSpPr>
            <a:spLocks noGrp="1"/>
          </p:cNvSpPr>
          <p:nvPr>
            <p:ph type="title"/>
          </p:nvPr>
        </p:nvSpPr>
        <p:spPr/>
        <p:txBody>
          <a:bodyPr/>
          <a:lstStyle/>
          <a:p>
            <a:r>
              <a:rPr lang="en-GB"/>
              <a:t>Generative model</a:t>
            </a:r>
          </a:p>
        </p:txBody>
      </p:sp>
      <p:sp>
        <p:nvSpPr>
          <p:cNvPr id="3" name="Content Placeholder 2">
            <a:extLst>
              <a:ext uri="{FF2B5EF4-FFF2-40B4-BE49-F238E27FC236}">
                <a16:creationId xmlns:a16="http://schemas.microsoft.com/office/drawing/2014/main" id="{939AB360-BFE0-F148-98DF-9CECB5B0A504}"/>
              </a:ext>
            </a:extLst>
          </p:cNvPr>
          <p:cNvSpPr>
            <a:spLocks noGrp="1"/>
          </p:cNvSpPr>
          <p:nvPr>
            <p:ph idx="1"/>
          </p:nvPr>
        </p:nvSpPr>
        <p:spPr/>
        <p:txBody>
          <a:bodyPr>
            <a:normAutofit/>
          </a:bodyPr>
          <a:lstStyle/>
          <a:p>
            <a:r>
              <a:rPr lang="en-GB">
                <a:solidFill>
                  <a:schemeClr val="accent1">
                    <a:lumMod val="75000"/>
                  </a:schemeClr>
                </a:solidFill>
              </a:rPr>
              <a:t>Topic = probability distribution over fixed vocabulary</a:t>
            </a:r>
            <a:r>
              <a:rPr lang="en-GB"/>
              <a:t>. Every topic contains a probability for every word in the vocabulary</a:t>
            </a:r>
          </a:p>
          <a:p>
            <a:r>
              <a:rPr lang="en-GB"/>
              <a:t>Each document is a distribution over topics</a:t>
            </a:r>
          </a:p>
          <a:p>
            <a:pPr lvl="1"/>
            <a:r>
              <a:rPr lang="en-GB">
                <a:solidFill>
                  <a:schemeClr val="accent1">
                    <a:lumMod val="75000"/>
                  </a:schemeClr>
                </a:solidFill>
              </a:rPr>
              <a:t>Dirichlet distribution</a:t>
            </a:r>
            <a:r>
              <a:rPr lang="en-GB"/>
              <a:t>: continuous multivariate probability distribution</a:t>
            </a:r>
          </a:p>
          <a:p>
            <a:pPr lvl="1"/>
            <a:r>
              <a:rPr lang="en-GB"/>
              <a:t>The prior set on the Dirichlet distribution is a </a:t>
            </a:r>
            <a:r>
              <a:rPr lang="en-GB">
                <a:solidFill>
                  <a:schemeClr val="accent1">
                    <a:lumMod val="75000"/>
                  </a:schemeClr>
                </a:solidFill>
              </a:rPr>
              <a:t>sparse</a:t>
            </a:r>
            <a:br>
              <a:rPr lang="en-GB"/>
            </a:br>
            <a:r>
              <a:rPr lang="en-GB"/>
              <a:t>Assumption: each document covers only a small set of topics and each topic uses only a small set of words frequently</a:t>
            </a:r>
          </a:p>
        </p:txBody>
      </p:sp>
      <p:sp>
        <p:nvSpPr>
          <p:cNvPr id="4" name="Footer Placeholder 3">
            <a:extLst>
              <a:ext uri="{FF2B5EF4-FFF2-40B4-BE49-F238E27FC236}">
                <a16:creationId xmlns:a16="http://schemas.microsoft.com/office/drawing/2014/main" id="{10644B15-19E5-BC4F-9465-FD2F70683341}"/>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07212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B146-5B4C-1C4F-8EC4-03AFC962D52D}"/>
              </a:ext>
            </a:extLst>
          </p:cNvPr>
          <p:cNvSpPr>
            <a:spLocks noGrp="1"/>
          </p:cNvSpPr>
          <p:nvPr>
            <p:ph type="title"/>
          </p:nvPr>
        </p:nvSpPr>
        <p:spPr/>
        <p:txBody>
          <a:bodyPr/>
          <a:lstStyle/>
          <a:p>
            <a:r>
              <a:rPr lang="en-GB"/>
              <a:t>Generative model</a:t>
            </a:r>
          </a:p>
        </p:txBody>
      </p:sp>
      <p:sp>
        <p:nvSpPr>
          <p:cNvPr id="3" name="Content Placeholder 2">
            <a:extLst>
              <a:ext uri="{FF2B5EF4-FFF2-40B4-BE49-F238E27FC236}">
                <a16:creationId xmlns:a16="http://schemas.microsoft.com/office/drawing/2014/main" id="{939AB360-BFE0-F148-98DF-9CECB5B0A504}"/>
              </a:ext>
            </a:extLst>
          </p:cNvPr>
          <p:cNvSpPr>
            <a:spLocks noGrp="1"/>
          </p:cNvSpPr>
          <p:nvPr>
            <p:ph idx="1"/>
          </p:nvPr>
        </p:nvSpPr>
        <p:spPr/>
        <p:txBody>
          <a:bodyPr>
            <a:normAutofit/>
          </a:bodyPr>
          <a:lstStyle/>
          <a:p>
            <a:r>
              <a:rPr lang="en-GB"/>
              <a:t>We generate a document as a </a:t>
            </a:r>
            <a:r>
              <a:rPr lang="en-GB">
                <a:solidFill>
                  <a:schemeClr val="accent1">
                    <a:lumMod val="75000"/>
                  </a:schemeClr>
                </a:solidFill>
              </a:rPr>
              <a:t>bag of words</a:t>
            </a:r>
            <a:r>
              <a:rPr lang="en-GB"/>
              <a:t>:</a:t>
            </a:r>
          </a:p>
          <a:p>
            <a:pPr lvl="1"/>
            <a:r>
              <a:rPr lang="en-GB"/>
              <a:t>We draw a topic from the distribitution (e.g. yellow), lookup the yellow distribution, and draw a word from the yellow distribution. Etc.</a:t>
            </a:r>
          </a:p>
          <a:p>
            <a:pPr lvl="1"/>
            <a:r>
              <a:rPr lang="en-GB"/>
              <a:t>The order of words doesn</a:t>
            </a:r>
            <a:r>
              <a:rPr lang="mr-IN"/>
              <a:t>’</a:t>
            </a:r>
            <a:r>
              <a:rPr lang="en-GB"/>
              <a:t>t matter; the words are drawn independently of each other </a:t>
            </a:r>
          </a:p>
          <a:p>
            <a:pPr lvl="1"/>
            <a:endParaRPr lang="en-GB"/>
          </a:p>
          <a:p>
            <a:r>
              <a:rPr lang="en-GB"/>
              <a:t>We only </a:t>
            </a:r>
            <a:r>
              <a:rPr lang="en-GB">
                <a:solidFill>
                  <a:schemeClr val="accent1">
                    <a:lumMod val="75000"/>
                  </a:schemeClr>
                </a:solidFill>
              </a:rPr>
              <a:t>observe</a:t>
            </a:r>
            <a:r>
              <a:rPr lang="en-GB"/>
              <a:t> the words in the documents. The topics are </a:t>
            </a:r>
            <a:r>
              <a:rPr lang="en-GB">
                <a:solidFill>
                  <a:schemeClr val="accent1">
                    <a:lumMod val="75000"/>
                  </a:schemeClr>
                </a:solidFill>
              </a:rPr>
              <a:t>latent</a:t>
            </a:r>
            <a:r>
              <a:rPr lang="en-GB"/>
              <a:t>.</a:t>
            </a:r>
          </a:p>
        </p:txBody>
      </p:sp>
      <p:sp>
        <p:nvSpPr>
          <p:cNvPr id="4" name="Footer Placeholder 3">
            <a:extLst>
              <a:ext uri="{FF2B5EF4-FFF2-40B4-BE49-F238E27FC236}">
                <a16:creationId xmlns:a16="http://schemas.microsoft.com/office/drawing/2014/main" id="{10644B15-19E5-BC4F-9465-FD2F70683341}"/>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27733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p:cNvPicPr>
            <a:picLocks noChangeAspect="1"/>
          </p:cNvPicPr>
          <p:nvPr/>
        </p:nvPicPr>
        <p:blipFill>
          <a:blip r:embed="rId3"/>
          <a:stretch>
            <a:fillRect/>
          </a:stretch>
        </p:blipFill>
        <p:spPr>
          <a:xfrm>
            <a:off x="9302" y="726"/>
            <a:ext cx="9151434" cy="6857273"/>
          </a:xfrm>
          <a:prstGeom prst="rect">
            <a:avLst/>
          </a:prstGeom>
        </p:spPr>
      </p:pic>
    </p:spTree>
    <p:extLst>
      <p:ext uri="{BB962C8B-B14F-4D97-AF65-F5344CB8AC3E}">
        <p14:creationId xmlns:p14="http://schemas.microsoft.com/office/powerpoint/2010/main" val="668520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81D0-9489-834E-8566-B69911A619C5}"/>
              </a:ext>
            </a:extLst>
          </p:cNvPr>
          <p:cNvSpPr>
            <a:spLocks noGrp="1"/>
          </p:cNvSpPr>
          <p:nvPr>
            <p:ph type="title"/>
          </p:nvPr>
        </p:nvSpPr>
        <p:spPr/>
        <p:txBody>
          <a:bodyPr/>
          <a:lstStyle/>
          <a:p>
            <a:r>
              <a:rPr lang="en-GB"/>
              <a:t>Learn the distributions</a:t>
            </a:r>
          </a:p>
        </p:txBody>
      </p:sp>
      <p:sp>
        <p:nvSpPr>
          <p:cNvPr id="3" name="Content Placeholder 2">
            <a:extLst>
              <a:ext uri="{FF2B5EF4-FFF2-40B4-BE49-F238E27FC236}">
                <a16:creationId xmlns:a16="http://schemas.microsoft.com/office/drawing/2014/main" id="{06C22514-981F-994F-99F6-D54A22053489}"/>
              </a:ext>
            </a:extLst>
          </p:cNvPr>
          <p:cNvSpPr>
            <a:spLocks noGrp="1"/>
          </p:cNvSpPr>
          <p:nvPr>
            <p:ph idx="1"/>
          </p:nvPr>
        </p:nvSpPr>
        <p:spPr/>
        <p:txBody>
          <a:bodyPr/>
          <a:lstStyle/>
          <a:p>
            <a:pPr marL="228600" indent="-228600">
              <a:buAutoNum type="arabicPeriod"/>
            </a:pPr>
            <a:r>
              <a:rPr lang="en-GB"/>
              <a:t>What are the topics, what are the distributions over terms?</a:t>
            </a:r>
          </a:p>
          <a:p>
            <a:pPr marL="228600" indent="-228600">
              <a:buAutoNum type="arabicPeriod"/>
            </a:pPr>
            <a:r>
              <a:rPr lang="en-GB"/>
              <a:t>For each document, what is the distribution over topics?</a:t>
            </a:r>
          </a:p>
          <a:p>
            <a:pPr marL="228600" indent="-228600">
              <a:buAutoNum type="arabicPeriod"/>
            </a:pPr>
            <a:endParaRPr lang="en-GB"/>
          </a:p>
          <a:p>
            <a:pPr marL="228600" indent="-228600">
              <a:buAutoNum type="arabicPeriod"/>
            </a:pPr>
            <a:endParaRPr lang="en-GB"/>
          </a:p>
          <a:p>
            <a:pPr marL="228600" indent="-228600">
              <a:buAutoNum type="arabicPeriod"/>
            </a:pPr>
            <a:endParaRPr lang="en-GB"/>
          </a:p>
          <a:p>
            <a:endParaRPr lang="en-GB"/>
          </a:p>
        </p:txBody>
      </p:sp>
      <p:sp>
        <p:nvSpPr>
          <p:cNvPr id="4" name="Footer Placeholder 3">
            <a:extLst>
              <a:ext uri="{FF2B5EF4-FFF2-40B4-BE49-F238E27FC236}">
                <a16:creationId xmlns:a16="http://schemas.microsoft.com/office/drawing/2014/main" id="{66EFD565-3C0E-2443-87C8-C41853EFEA19}"/>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827628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p:cNvPicPr>
            <a:picLocks noChangeAspect="1"/>
          </p:cNvPicPr>
          <p:nvPr/>
        </p:nvPicPr>
        <p:blipFill>
          <a:blip r:embed="rId3"/>
          <a:stretch>
            <a:fillRect/>
          </a:stretch>
        </p:blipFill>
        <p:spPr>
          <a:xfrm>
            <a:off x="9776" y="14027"/>
            <a:ext cx="9134223" cy="6844376"/>
          </a:xfrm>
          <a:prstGeom prst="rect">
            <a:avLst/>
          </a:prstGeom>
        </p:spPr>
      </p:pic>
      <p:sp>
        <p:nvSpPr>
          <p:cNvPr id="3" name="Rectangle 2">
            <a:extLst>
              <a:ext uri="{FF2B5EF4-FFF2-40B4-BE49-F238E27FC236}">
                <a16:creationId xmlns:a16="http://schemas.microsoft.com/office/drawing/2014/main" id="{CB0665DE-6186-444F-9A24-6F18D3E1CDE5}"/>
              </a:ext>
            </a:extLst>
          </p:cNvPr>
          <p:cNvSpPr/>
          <p:nvPr/>
        </p:nvSpPr>
        <p:spPr>
          <a:xfrm>
            <a:off x="1371600" y="5638800"/>
            <a:ext cx="6705600" cy="71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4998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Learn the topics from the data</a:t>
            </a:r>
          </a:p>
        </p:txBody>
      </p:sp>
      <p:sp>
        <p:nvSpPr>
          <p:cNvPr id="3" name="Content Placeholder 2"/>
          <p:cNvSpPr>
            <a:spLocks noGrp="1"/>
          </p:cNvSpPr>
          <p:nvPr>
            <p:ph idx="1"/>
          </p:nvPr>
        </p:nvSpPr>
        <p:spPr/>
        <p:txBody>
          <a:bodyPr>
            <a:normAutofit/>
          </a:bodyPr>
          <a:lstStyle/>
          <a:p>
            <a:r>
              <a:rPr lang="en-GB"/>
              <a:t>Goal: to learn β (the topic models) and 𝜃</a:t>
            </a:r>
          </a:p>
          <a:p>
            <a:r>
              <a:rPr lang="en-GB"/>
              <a:t>We only observe the words W</a:t>
            </a:r>
          </a:p>
          <a:p>
            <a:r>
              <a:rPr lang="en-GB"/>
              <a:t>Start with random probability distributions of words in topics and of topics in documents</a:t>
            </a:r>
          </a:p>
          <a:p>
            <a:r>
              <a:rPr lang="en-GB"/>
              <a:t>Update the probability distributions while observing the words in the documents</a:t>
            </a:r>
          </a:p>
          <a:p>
            <a:r>
              <a:rPr lang="en-GB"/>
              <a:t>Until β converges, or the maximum number of epochs has been reached</a:t>
            </a: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81344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el 1"/>
          <p:cNvSpPr>
            <a:spLocks noGrp="1"/>
          </p:cNvSpPr>
          <p:nvPr>
            <p:ph type="title"/>
          </p:nvPr>
        </p:nvSpPr>
        <p:spPr/>
        <p:txBody>
          <a:bodyPr/>
          <a:lstStyle/>
          <a:p>
            <a:r>
              <a:rPr lang="nl-NL" sz="2700">
                <a:latin typeface="Arial" charset="0"/>
              </a:rPr>
              <a:t>100-topic LDA model of 17,000 Science articles</a:t>
            </a:r>
          </a:p>
        </p:txBody>
      </p:sp>
      <p:sp>
        <p:nvSpPr>
          <p:cNvPr id="2" name="Footer Placeholder 1"/>
          <p:cNvSpPr>
            <a:spLocks noGrp="1"/>
          </p:cNvSpPr>
          <p:nvPr>
            <p:ph type="ftr" sz="quarter" idx="11"/>
          </p:nvPr>
        </p:nvSpPr>
        <p:spPr/>
        <p:txBody>
          <a:bodyPr/>
          <a:lstStyle/>
          <a:p>
            <a:r>
              <a:rPr lang="en-US" dirty="0"/>
              <a:t>Suzan Verberne 2021</a:t>
            </a:r>
          </a:p>
        </p:txBody>
      </p:sp>
      <p:sp>
        <p:nvSpPr>
          <p:cNvPr id="3" name="Rectangle 2"/>
          <p:cNvSpPr/>
          <p:nvPr/>
        </p:nvSpPr>
        <p:spPr>
          <a:xfrm>
            <a:off x="685800" y="5965417"/>
            <a:ext cx="8229600" cy="307777"/>
          </a:xfrm>
          <a:prstGeom prst="rect">
            <a:avLst/>
          </a:prstGeom>
        </p:spPr>
        <p:txBody>
          <a:bodyPr wrap="square">
            <a:spAutoFit/>
          </a:bodyPr>
          <a:lstStyle/>
          <a:p>
            <a:r>
              <a:rPr lang="en-GB" sz="1400">
                <a:hlinkClick r:id="rId2"/>
              </a:rPr>
              <a:t>https://m-cacm.acm.org/magazines/2012/4/147361-probabilistic-topic-models/fulltext?mobile=true</a:t>
            </a:r>
            <a:r>
              <a:rPr lang="en-GB" sz="1400"/>
              <a:t> </a:t>
            </a:r>
          </a:p>
        </p:txBody>
      </p:sp>
      <p:pic>
        <p:nvPicPr>
          <p:cNvPr id="7" name="Tijdelijke aanduiding voor inhoud 3" descr="lda-ex.tiff"/>
          <p:cNvPicPr>
            <a:picLocks noGrp="1" noChangeAspect="1"/>
          </p:cNvPicPr>
          <p:nvPr>
            <p:ph idx="1"/>
          </p:nvPr>
        </p:nvPicPr>
        <p:blipFill>
          <a:blip r:embed="rId3" cstate="print">
            <a:extLst>
              <a:ext uri="{28A0092B-C50C-407E-A947-70E740481C1C}">
                <a14:useLocalDpi xmlns:a14="http://schemas.microsoft.com/office/drawing/2010/main"/>
              </a:ext>
            </a:extLst>
          </a:blip>
          <a:srcRect t="-4731" b="-4731"/>
          <a:stretch>
            <a:fillRect/>
          </a:stretch>
        </p:blipFill>
        <p:spPr>
          <a:xfrm>
            <a:off x="457200" y="1752600"/>
            <a:ext cx="8229600" cy="4221163"/>
          </a:xfrm>
        </p:spPr>
      </p:pic>
    </p:spTree>
    <p:extLst>
      <p:ext uri="{BB962C8B-B14F-4D97-AF65-F5344CB8AC3E}">
        <p14:creationId xmlns:p14="http://schemas.microsoft.com/office/powerpoint/2010/main" val="506641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Latent Dirichlet Allocation (LDA)</a:t>
            </a:r>
          </a:p>
        </p:txBody>
      </p:sp>
      <p:sp>
        <p:nvSpPr>
          <p:cNvPr id="3" name="Content Placeholder 2"/>
          <p:cNvSpPr>
            <a:spLocks noGrp="1"/>
          </p:cNvSpPr>
          <p:nvPr>
            <p:ph idx="1"/>
          </p:nvPr>
        </p:nvSpPr>
        <p:spPr/>
        <p:txBody>
          <a:bodyPr/>
          <a:lstStyle/>
          <a:p>
            <a:r>
              <a:rPr lang="en-GB"/>
              <a:t>Popular implementation in gensim</a:t>
            </a:r>
          </a:p>
          <a:p>
            <a:r>
              <a:rPr lang="en-GB">
                <a:hlinkClick r:id="rId2"/>
              </a:rPr>
              <a:t>https://radimrehurek.com/gensim/models/ldamodel.html</a:t>
            </a:r>
            <a:r>
              <a:rPr lang="en-GB"/>
              <a:t> </a:t>
            </a:r>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descr="Screenshot 2018-10-30 at 17.20.47.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3124200"/>
            <a:ext cx="8407400" cy="3048000"/>
          </a:xfrm>
          <a:prstGeom prst="rect">
            <a:avLst/>
          </a:prstGeom>
        </p:spPr>
      </p:pic>
    </p:spTree>
    <p:extLst>
      <p:ext uri="{BB962C8B-B14F-4D97-AF65-F5344CB8AC3E}">
        <p14:creationId xmlns:p14="http://schemas.microsoft.com/office/powerpoint/2010/main" val="287424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Challenges with LDA</a:t>
            </a:r>
          </a:p>
        </p:txBody>
      </p:sp>
      <p:sp>
        <p:nvSpPr>
          <p:cNvPr id="3" name="Content Placeholder 2"/>
          <p:cNvSpPr>
            <a:spLocks noGrp="1"/>
          </p:cNvSpPr>
          <p:nvPr>
            <p:ph idx="1"/>
          </p:nvPr>
        </p:nvSpPr>
        <p:spPr/>
        <p:txBody>
          <a:bodyPr/>
          <a:lstStyle/>
          <a:p>
            <a:r>
              <a:rPr lang="en-GB"/>
              <a:t>Choose the number of topics </a:t>
            </a:r>
          </a:p>
          <a:p>
            <a:r>
              <a:rPr lang="en-GB"/>
              <a:t>Random initiation of the clustering </a:t>
            </a:r>
            <a:r>
              <a:rPr lang="en-GB">
                <a:sym typeface="Wingdings"/>
              </a:rPr>
              <a:t> the outcome is non-deterministic</a:t>
            </a:r>
          </a:p>
          <a:p>
            <a:r>
              <a:rPr lang="en-GB">
                <a:sym typeface="Wingdings"/>
              </a:rPr>
              <a:t>Needs a large dataset to give stable results</a:t>
            </a:r>
          </a:p>
          <a:p>
            <a:r>
              <a:rPr lang="en-GB">
                <a:sym typeface="Wingdings"/>
              </a:rPr>
              <a:t>Interpreting the output: what do the topics mean? </a:t>
            </a: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81897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Quiz about week 2</a:t>
            </a:r>
          </a:p>
        </p:txBody>
      </p:sp>
      <p:sp>
        <p:nvSpPr>
          <p:cNvPr id="3" name="Content Placeholder 2"/>
          <p:cNvSpPr>
            <a:spLocks noGrp="1"/>
          </p:cNvSpPr>
          <p:nvPr>
            <p:ph idx="1"/>
          </p:nvPr>
        </p:nvSpPr>
        <p:spPr>
          <a:xfrm>
            <a:off x="457200" y="1905000"/>
            <a:ext cx="8229600" cy="4221163"/>
          </a:xfrm>
        </p:spPr>
        <p:txBody>
          <a:bodyPr/>
          <a:lstStyle/>
          <a:p>
            <a:pPr lvl="0"/>
            <a:r>
              <a:rPr lang="en-GB" dirty="0"/>
              <a:t>What is the main limitation of ASCII?</a:t>
            </a:r>
          </a:p>
          <a:p>
            <a:pPr marL="685800" lvl="1" indent="-457200">
              <a:buFont typeface="+mj-lt"/>
              <a:buAutoNum type="arabicPeriod"/>
            </a:pPr>
            <a:r>
              <a:rPr lang="en-GB" dirty="0"/>
              <a:t>It can only encode letters that occur in the American alphabet</a:t>
            </a:r>
          </a:p>
          <a:p>
            <a:pPr marL="685800" lvl="1" indent="-457200">
              <a:buFont typeface="+mj-lt"/>
              <a:buAutoNum type="arabicPeriod"/>
            </a:pPr>
            <a:r>
              <a:rPr lang="en-GB" dirty="0"/>
              <a:t>It is not compatible with other encodings</a:t>
            </a:r>
          </a:p>
          <a:p>
            <a:pPr marL="685800" lvl="1" indent="-457200">
              <a:buFont typeface="+mj-lt"/>
              <a:buAutoNum type="arabicPeriod"/>
            </a:pPr>
            <a:r>
              <a:rPr lang="en-GB" dirty="0"/>
              <a:t>It compresses text files and causes quality loss</a:t>
            </a:r>
          </a:p>
        </p:txBody>
      </p:sp>
      <p:sp>
        <p:nvSpPr>
          <p:cNvPr id="4" name="Footer Placeholder 3"/>
          <p:cNvSpPr>
            <a:spLocks noGrp="1"/>
          </p:cNvSpPr>
          <p:nvPr>
            <p:ph type="ftr" sz="quarter" idx="11"/>
          </p:nvPr>
        </p:nvSpPr>
        <p:spPr>
          <a:xfrm>
            <a:off x="3124200" y="6356350"/>
            <a:ext cx="2895600" cy="365125"/>
          </a:xfrm>
        </p:spPr>
        <p:txBody>
          <a:bodyPr/>
          <a:lstStyle/>
          <a:p>
            <a:r>
              <a:rPr lang="en-US" dirty="0"/>
              <a:t>Suzan Verberne 2021</a:t>
            </a:r>
          </a:p>
        </p:txBody>
      </p:sp>
    </p:spTree>
    <p:extLst>
      <p:ext uri="{BB962C8B-B14F-4D97-AF65-F5344CB8AC3E}">
        <p14:creationId xmlns:p14="http://schemas.microsoft.com/office/powerpoint/2010/main" val="1464967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Raw Example output</a:t>
            </a:r>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descr="Screenshot 2018-11-02 at 11.50.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752600"/>
            <a:ext cx="9144000" cy="4524622"/>
          </a:xfrm>
          <a:prstGeom prst="rect">
            <a:avLst/>
          </a:prstGeom>
        </p:spPr>
      </p:pic>
    </p:spTree>
    <p:extLst>
      <p:ext uri="{BB962C8B-B14F-4D97-AF65-F5344CB8AC3E}">
        <p14:creationId xmlns:p14="http://schemas.microsoft.com/office/powerpoint/2010/main" val="233309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DEA7-F3BC-954C-B6FF-5E64C93486E1}"/>
              </a:ext>
            </a:extLst>
          </p:cNvPr>
          <p:cNvSpPr>
            <a:spLocks noGrp="1"/>
          </p:cNvSpPr>
          <p:nvPr>
            <p:ph type="title"/>
          </p:nvPr>
        </p:nvSpPr>
        <p:spPr/>
        <p:txBody>
          <a:bodyPr/>
          <a:lstStyle/>
          <a:p>
            <a:r>
              <a:rPr lang="en-GB"/>
              <a:t>Questions to discuss</a:t>
            </a:r>
          </a:p>
        </p:txBody>
      </p:sp>
      <p:sp>
        <p:nvSpPr>
          <p:cNvPr id="3" name="Content Placeholder 2">
            <a:extLst>
              <a:ext uri="{FF2B5EF4-FFF2-40B4-BE49-F238E27FC236}">
                <a16:creationId xmlns:a16="http://schemas.microsoft.com/office/drawing/2014/main" id="{0DC551F3-3215-BD46-B009-B9A24DBEAE14}"/>
              </a:ext>
            </a:extLst>
          </p:cNvPr>
          <p:cNvSpPr>
            <a:spLocks noGrp="1"/>
          </p:cNvSpPr>
          <p:nvPr>
            <p:ph idx="1"/>
          </p:nvPr>
        </p:nvSpPr>
        <p:spPr/>
        <p:txBody>
          <a:bodyPr/>
          <a:lstStyle/>
          <a:p>
            <a:pPr marL="457200" indent="-457200">
              <a:buFont typeface="+mj-lt"/>
              <a:buAutoNum type="arabicPeriod"/>
            </a:pPr>
            <a:r>
              <a:rPr lang="en-GB"/>
              <a:t>Topic modelling is often used as method for data exploration (followed by expert interpretation). </a:t>
            </a:r>
            <a:br>
              <a:rPr lang="en-GB"/>
            </a:br>
            <a:r>
              <a:rPr lang="en-GB"/>
              <a:t>How could you use the output of LDA for text classification? Think about the case of classifying health-related newspaper articles.</a:t>
            </a:r>
          </a:p>
          <a:p>
            <a:pPr marL="457200" indent="-457200">
              <a:buFont typeface="+mj-lt"/>
              <a:buAutoNum type="arabicPeriod"/>
            </a:pPr>
            <a:r>
              <a:rPr lang="en-GB"/>
              <a:t>How would you evaluate an LDA model?</a:t>
            </a:r>
          </a:p>
          <a:p>
            <a:pPr marL="457200" indent="-457200">
              <a:buFont typeface="+mj-lt"/>
              <a:buAutoNum type="arabicPeriod"/>
            </a:pPr>
            <a:endParaRPr lang="en-GB"/>
          </a:p>
          <a:p>
            <a:pPr marL="457200" indent="-457200">
              <a:buFont typeface="+mj-lt"/>
              <a:buAutoNum type="arabicPeriod"/>
            </a:pPr>
            <a:endParaRPr lang="en-GB"/>
          </a:p>
        </p:txBody>
      </p:sp>
      <p:sp>
        <p:nvSpPr>
          <p:cNvPr id="4" name="Footer Placeholder 3">
            <a:extLst>
              <a:ext uri="{FF2B5EF4-FFF2-40B4-BE49-F238E27FC236}">
                <a16:creationId xmlns:a16="http://schemas.microsoft.com/office/drawing/2014/main" id="{6927A34C-9324-9949-AF76-DED30F259E50}"/>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31536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Evaluation of topic modelling</a:t>
            </a:r>
          </a:p>
        </p:txBody>
      </p:sp>
      <p:sp>
        <p:nvSpPr>
          <p:cNvPr id="3" name="Content Placeholder 2"/>
          <p:cNvSpPr>
            <a:spLocks noGrp="1"/>
          </p:cNvSpPr>
          <p:nvPr>
            <p:ph idx="1"/>
          </p:nvPr>
        </p:nvSpPr>
        <p:spPr/>
        <p:txBody>
          <a:bodyPr/>
          <a:lstStyle/>
          <a:p>
            <a:r>
              <a:rPr lang="en-GB"/>
              <a:t>Use LDA output for classification?</a:t>
            </a:r>
          </a:p>
          <a:p>
            <a:pPr lvl="1"/>
            <a:r>
              <a:rPr lang="en-GB"/>
              <a:t>Represent document as ‘bag of topics’ (the topic ids)</a:t>
            </a:r>
          </a:p>
          <a:p>
            <a:r>
              <a:rPr lang="en-GB"/>
              <a:t>How to evaluate? </a:t>
            </a:r>
          </a:p>
          <a:p>
            <a:pPr lvl="1"/>
            <a:r>
              <a:rPr lang="en-GB">
                <a:solidFill>
                  <a:schemeClr val="accent1">
                    <a:lumMod val="75000"/>
                  </a:schemeClr>
                </a:solidFill>
              </a:rPr>
              <a:t>Topic coherence</a:t>
            </a:r>
            <a:r>
              <a:rPr lang="en-GB"/>
              <a:t>, also used for optimizing the number of topics </a:t>
            </a:r>
          </a:p>
          <a:p>
            <a:pPr lvl="1"/>
            <a:r>
              <a:rPr lang="en-GB"/>
              <a:t>Human evaluation:</a:t>
            </a:r>
          </a:p>
          <a:p>
            <a:pPr lvl="2"/>
            <a:r>
              <a:rPr lang="en-US"/>
              <a:t>Word intrusion: given these 5 high-probability topic words + 1 random word, can you find the intruder?</a:t>
            </a:r>
          </a:p>
          <a:p>
            <a:endParaRPr lang="en-GB"/>
          </a:p>
        </p:txBody>
      </p:sp>
      <p:sp>
        <p:nvSpPr>
          <p:cNvPr id="5" name="Rectangle 4">
            <a:extLst>
              <a:ext uri="{FF2B5EF4-FFF2-40B4-BE49-F238E27FC236}">
                <a16:creationId xmlns:a16="http://schemas.microsoft.com/office/drawing/2014/main" id="{BA127A94-9499-9F46-AAF2-264A4AD8932F}"/>
              </a:ext>
            </a:extLst>
          </p:cNvPr>
          <p:cNvSpPr/>
          <p:nvPr/>
        </p:nvSpPr>
        <p:spPr>
          <a:xfrm>
            <a:off x="1371600" y="6188018"/>
            <a:ext cx="7620000" cy="523220"/>
          </a:xfrm>
          <a:prstGeom prst="rect">
            <a:avLst/>
          </a:prstGeom>
        </p:spPr>
        <p:txBody>
          <a:bodyPr wrap="square">
            <a:spAutoFit/>
          </a:bodyPr>
          <a:lstStyle/>
          <a:p>
            <a:r>
              <a:rPr lang="en-GB" sz="1400"/>
              <a:t>O’callaghan, D., Greene, D., Carthy, J., &amp; Cunningham, P. (2015). An analysis of the coherence of descriptors in topic modeling. </a:t>
            </a:r>
            <a:r>
              <a:rPr lang="en-GB" sz="1400" i="1"/>
              <a:t>Expert Systems with Applications</a:t>
            </a:r>
            <a:r>
              <a:rPr lang="en-GB" sz="1400"/>
              <a:t>, </a:t>
            </a:r>
            <a:r>
              <a:rPr lang="en-GB" sz="1400" i="1"/>
              <a:t>42</a:t>
            </a:r>
            <a:r>
              <a:rPr lang="en-GB" sz="1400"/>
              <a:t>(13), 5645-5657.</a:t>
            </a:r>
          </a:p>
        </p:txBody>
      </p:sp>
    </p:spTree>
    <p:extLst>
      <p:ext uri="{BB962C8B-B14F-4D97-AF65-F5344CB8AC3E}">
        <p14:creationId xmlns:p14="http://schemas.microsoft.com/office/powerpoint/2010/main" val="30789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More information</a:t>
            </a:r>
          </a:p>
        </p:txBody>
      </p:sp>
      <p:sp>
        <p:nvSpPr>
          <p:cNvPr id="3" name="Content Placeholder 2"/>
          <p:cNvSpPr>
            <a:spLocks noGrp="1"/>
          </p:cNvSpPr>
          <p:nvPr>
            <p:ph idx="1"/>
          </p:nvPr>
        </p:nvSpPr>
        <p:spPr/>
        <p:txBody>
          <a:bodyPr/>
          <a:lstStyle/>
          <a:p>
            <a:r>
              <a:rPr lang="en-GB"/>
              <a:t>Tutorial (optional): </a:t>
            </a:r>
            <a:r>
              <a:rPr lang="en-GB">
                <a:hlinkClick r:id="rId2"/>
              </a:rPr>
              <a:t>https://www.machinelearningplus.com/nlp/topic-modeling-gensim-python/</a:t>
            </a:r>
            <a:r>
              <a:rPr lang="en-GB"/>
              <a:t> </a:t>
            </a:r>
          </a:p>
          <a:p>
            <a:r>
              <a:rPr lang="en-GB"/>
              <a:t>LDA lecture: </a:t>
            </a:r>
            <a:r>
              <a:rPr lang="en-GB">
                <a:hlinkClick r:id="rId3"/>
              </a:rPr>
              <a:t>http://videolectures.net/mlss09uk_blei_tm/</a:t>
            </a:r>
            <a:r>
              <a:rPr lang="en-GB"/>
              <a:t> </a:t>
            </a:r>
          </a:p>
          <a:p>
            <a:r>
              <a:rPr lang="en-GB"/>
              <a:t>Alternative to LDA: Non-negative matrix factorization (NMF) </a:t>
            </a:r>
            <a:r>
              <a:rPr lang="en-GB">
                <a:hlinkClick r:id="rId4"/>
              </a:rPr>
              <a:t>https://towardsdatascience.com/topic-modeling-articles-with-nmf-8c6b2a227a45</a:t>
            </a:r>
            <a:r>
              <a:rPr lang="en-GB"/>
              <a:t> </a:t>
            </a: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011545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Suzan Verberne 2021</a:t>
            </a:r>
          </a:p>
        </p:txBody>
      </p:sp>
      <p:sp>
        <p:nvSpPr>
          <p:cNvPr id="3" name="Title 2"/>
          <p:cNvSpPr>
            <a:spLocks noGrp="1"/>
          </p:cNvSpPr>
          <p:nvPr>
            <p:ph type="title"/>
          </p:nvPr>
        </p:nvSpPr>
        <p:spPr/>
        <p:txBody>
          <a:bodyPr/>
          <a:lstStyle/>
          <a:p>
            <a:r>
              <a:rPr lang="en-GB"/>
              <a:t>Word embeddings</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3308380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Vector Space Model</a:t>
            </a:r>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descr="Screen Shot 2018-03-20 at 09.00.07.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1713994"/>
            <a:ext cx="8686800" cy="4610606"/>
          </a:xfrm>
          <a:prstGeom prst="rect">
            <a:avLst/>
          </a:prstGeom>
        </p:spPr>
      </p:pic>
    </p:spTree>
    <p:extLst>
      <p:ext uri="{BB962C8B-B14F-4D97-AF65-F5344CB8AC3E}">
        <p14:creationId xmlns:p14="http://schemas.microsoft.com/office/powerpoint/2010/main" val="73998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Vector Space Model</a:t>
            </a:r>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descr="Screen Shot 2018-03-20 at 09.00.16.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767" y="1790344"/>
            <a:ext cx="8485233" cy="4229455"/>
          </a:xfrm>
          <a:prstGeom prst="rect">
            <a:avLst/>
          </a:prstGeom>
        </p:spPr>
      </p:pic>
    </p:spTree>
    <p:extLst>
      <p:ext uri="{BB962C8B-B14F-4D97-AF65-F5344CB8AC3E}">
        <p14:creationId xmlns:p14="http://schemas.microsoft.com/office/powerpoint/2010/main" val="806061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embeddings</a:t>
            </a:r>
            <a:endParaRPr lang="en-GB"/>
          </a:p>
        </p:txBody>
      </p:sp>
      <p:sp>
        <p:nvSpPr>
          <p:cNvPr id="3" name="Content Placeholder 2"/>
          <p:cNvSpPr>
            <a:spLocks noGrp="1"/>
          </p:cNvSpPr>
          <p:nvPr>
            <p:ph idx="1"/>
          </p:nvPr>
        </p:nvSpPr>
        <p:spPr/>
        <p:txBody>
          <a:bodyPr/>
          <a:lstStyle/>
          <a:p>
            <a:r>
              <a:rPr lang="en-GB"/>
              <a:t>Word embeddings are dense representations of words</a:t>
            </a:r>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descr="Screen Shot 2018-03-20 at 09.00.30.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5800" y="2743200"/>
            <a:ext cx="7613650" cy="1431080"/>
          </a:xfrm>
          <a:prstGeom prst="rect">
            <a:avLst/>
          </a:prstGeom>
        </p:spPr>
      </p:pic>
    </p:spTree>
    <p:extLst>
      <p:ext uri="{BB962C8B-B14F-4D97-AF65-F5344CB8AC3E}">
        <p14:creationId xmlns:p14="http://schemas.microsoft.com/office/powerpoint/2010/main" val="1616826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embeddings</a:t>
            </a:r>
          </a:p>
        </p:txBody>
      </p:sp>
      <p:sp>
        <p:nvSpPr>
          <p:cNvPr id="3" name="Content Placeholder 2"/>
          <p:cNvSpPr>
            <a:spLocks noGrp="1"/>
          </p:cNvSpPr>
          <p:nvPr>
            <p:ph idx="1"/>
          </p:nvPr>
        </p:nvSpPr>
        <p:spPr/>
        <p:txBody>
          <a:bodyPr>
            <a:normAutofit/>
          </a:bodyPr>
          <a:lstStyle/>
          <a:p>
            <a:r>
              <a:rPr lang="en-GB"/>
              <a:t>Word embeddings models </a:t>
            </a:r>
            <a:r>
              <a:rPr lang="en-US" dirty="0"/>
              <a:t>represent (embed) words in a continuous </a:t>
            </a:r>
            <a:r>
              <a:rPr lang="en-US" dirty="0">
                <a:solidFill>
                  <a:srgbClr val="3477B2"/>
                </a:solidFill>
              </a:rPr>
              <a:t>vector space</a:t>
            </a:r>
          </a:p>
          <a:p>
            <a:r>
              <a:rPr lang="en-US" dirty="0"/>
              <a:t>The vector space is relatively </a:t>
            </a:r>
            <a:r>
              <a:rPr lang="en-US" dirty="0">
                <a:solidFill>
                  <a:srgbClr val="3477B2"/>
                </a:solidFill>
              </a:rPr>
              <a:t>low-dimensional </a:t>
            </a:r>
            <a:r>
              <a:rPr lang="en-US" dirty="0"/>
              <a:t>(100 </a:t>
            </a:r>
            <a:r>
              <a:rPr lang="mr-IN" dirty="0"/>
              <a:t>–</a:t>
            </a:r>
            <a:r>
              <a:rPr lang="en-US" dirty="0"/>
              <a:t> 320 dimensions instead of 10,000s) </a:t>
            </a:r>
          </a:p>
          <a:p>
            <a:r>
              <a:rPr lang="en-US" dirty="0"/>
              <a:t>Semantically and syntactically similar words are mapped to nearby points (</a:t>
            </a:r>
            <a:r>
              <a:rPr lang="en-US" dirty="0">
                <a:solidFill>
                  <a:srgbClr val="3477B2"/>
                </a:solidFill>
              </a:rPr>
              <a:t>Distributional Hypothesis</a:t>
            </a:r>
            <a:r>
              <a:rPr lang="en-US" dirty="0"/>
              <a:t>)</a:t>
            </a:r>
          </a:p>
          <a:p>
            <a:endParaRPr lang="en-US" dirty="0"/>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123423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51DEFE-3CAD-844C-86DC-9549D50515B8}"/>
              </a:ext>
            </a:extLst>
          </p:cNvPr>
          <p:cNvPicPr>
            <a:picLocks noChangeAspect="1"/>
          </p:cNvPicPr>
          <p:nvPr/>
        </p:nvPicPr>
        <p:blipFill>
          <a:blip r:embed="rId3"/>
          <a:stretch>
            <a:fillRect/>
          </a:stretch>
        </p:blipFill>
        <p:spPr>
          <a:xfrm>
            <a:off x="512805" y="76200"/>
            <a:ext cx="7640595" cy="6858000"/>
          </a:xfrm>
          <a:prstGeom prst="rect">
            <a:avLst/>
          </a:prstGeom>
        </p:spPr>
      </p:pic>
      <p:sp>
        <p:nvSpPr>
          <p:cNvPr id="3" name="TextBox 2"/>
          <p:cNvSpPr txBox="1"/>
          <p:nvPr/>
        </p:nvSpPr>
        <p:spPr>
          <a:xfrm>
            <a:off x="533400" y="381000"/>
            <a:ext cx="2971800" cy="646331"/>
          </a:xfrm>
          <a:prstGeom prst="rect">
            <a:avLst/>
          </a:prstGeom>
          <a:noFill/>
        </p:spPr>
        <p:txBody>
          <a:bodyPr wrap="square" rtlCol="0">
            <a:spAutoFit/>
          </a:bodyPr>
          <a:lstStyle/>
          <a:p>
            <a:r>
              <a:rPr lang="en-GB"/>
              <a:t>PCA projection of 320-dimensional vector space</a:t>
            </a:r>
          </a:p>
        </p:txBody>
      </p:sp>
    </p:spTree>
    <p:extLst>
      <p:ext uri="{BB962C8B-B14F-4D97-AF65-F5344CB8AC3E}">
        <p14:creationId xmlns:p14="http://schemas.microsoft.com/office/powerpoint/2010/main" val="1381620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Quiz about week 2</a:t>
            </a:r>
          </a:p>
        </p:txBody>
      </p:sp>
      <p:sp>
        <p:nvSpPr>
          <p:cNvPr id="3" name="Content Placeholder 2"/>
          <p:cNvSpPr>
            <a:spLocks noGrp="1"/>
          </p:cNvSpPr>
          <p:nvPr>
            <p:ph idx="1"/>
          </p:nvPr>
        </p:nvSpPr>
        <p:spPr>
          <a:xfrm>
            <a:off x="457200" y="1905000"/>
            <a:ext cx="8229600" cy="4221163"/>
          </a:xfrm>
        </p:spPr>
        <p:txBody>
          <a:bodyPr/>
          <a:lstStyle/>
          <a:p>
            <a:pPr lvl="0"/>
            <a:r>
              <a:rPr lang="en-GB" dirty="0"/>
              <a:t>What kind of strings does this regular expression match: /&lt;[^&gt;]+&gt;/</a:t>
            </a:r>
          </a:p>
          <a:p>
            <a:pPr marL="685800" lvl="1" indent="-457200">
              <a:buFont typeface="+mj-lt"/>
              <a:buAutoNum type="arabicPeriod"/>
            </a:pPr>
            <a:r>
              <a:rPr lang="en-GB" dirty="0"/>
              <a:t>Smaller than / larger than </a:t>
            </a:r>
          </a:p>
          <a:p>
            <a:pPr marL="685800" lvl="1" indent="-457200">
              <a:buFont typeface="+mj-lt"/>
              <a:buAutoNum type="arabicPeriod"/>
            </a:pPr>
            <a:r>
              <a:rPr lang="en-GB" dirty="0"/>
              <a:t>Any HTML/XML tag</a:t>
            </a:r>
          </a:p>
          <a:p>
            <a:pPr marL="685800" lvl="1" indent="-457200">
              <a:buFont typeface="+mj-lt"/>
              <a:buAutoNum type="arabicPeriod"/>
            </a:pPr>
            <a:r>
              <a:rPr lang="en-GB" dirty="0"/>
              <a:t>Any URL</a:t>
            </a:r>
          </a:p>
        </p:txBody>
      </p:sp>
      <p:sp>
        <p:nvSpPr>
          <p:cNvPr id="4" name="Footer Placeholder 3"/>
          <p:cNvSpPr>
            <a:spLocks noGrp="1"/>
          </p:cNvSpPr>
          <p:nvPr>
            <p:ph type="ftr" sz="quarter" idx="11"/>
          </p:nvPr>
        </p:nvSpPr>
        <p:spPr>
          <a:xfrm>
            <a:off x="3124200" y="6356350"/>
            <a:ext cx="2895600" cy="365125"/>
          </a:xfrm>
        </p:spPr>
        <p:txBody>
          <a:bodyPr/>
          <a:lstStyle/>
          <a:p>
            <a:r>
              <a:rPr lang="en-US" dirty="0"/>
              <a:t>Suzan Verberne 2021</a:t>
            </a:r>
          </a:p>
        </p:txBody>
      </p:sp>
    </p:spTree>
    <p:extLst>
      <p:ext uri="{BB962C8B-B14F-4D97-AF65-F5344CB8AC3E}">
        <p14:creationId xmlns:p14="http://schemas.microsoft.com/office/powerpoint/2010/main" val="1062012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Suzan Verberne 2021</a:t>
            </a:r>
          </a:p>
        </p:txBody>
      </p:sp>
      <p:sp>
        <p:nvSpPr>
          <p:cNvPr id="3" name="Title 2"/>
          <p:cNvSpPr>
            <a:spLocks noGrp="1"/>
          </p:cNvSpPr>
          <p:nvPr>
            <p:ph type="title"/>
          </p:nvPr>
        </p:nvSpPr>
        <p:spPr/>
        <p:txBody>
          <a:bodyPr/>
          <a:lstStyle/>
          <a:p>
            <a:r>
              <a:rPr lang="en-GB"/>
              <a:t>Word2vec</a:t>
            </a:r>
          </a:p>
        </p:txBody>
      </p:sp>
      <p:sp>
        <p:nvSpPr>
          <p:cNvPr id="4" name="Text Placeholder 3"/>
          <p:cNvSpPr>
            <a:spLocks noGrp="1"/>
          </p:cNvSpPr>
          <p:nvPr>
            <p:ph type="body" idx="1"/>
          </p:nvPr>
        </p:nvSpPr>
        <p:spPr/>
        <p:txBody>
          <a:bodyPr/>
          <a:lstStyle/>
          <a:p>
            <a:r>
              <a:rPr lang="en-GB"/>
              <a:t>J&amp;M, section 6.8</a:t>
            </a:r>
          </a:p>
        </p:txBody>
      </p:sp>
    </p:spTree>
    <p:extLst>
      <p:ext uri="{BB962C8B-B14F-4D97-AF65-F5344CB8AC3E}">
        <p14:creationId xmlns:p14="http://schemas.microsoft.com/office/powerpoint/2010/main" val="3800109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What is word2vec?</a:t>
            </a:r>
          </a:p>
        </p:txBody>
      </p:sp>
      <p:sp>
        <p:nvSpPr>
          <p:cNvPr id="6" name="Content Placeholder 5"/>
          <p:cNvSpPr>
            <a:spLocks noGrp="1"/>
          </p:cNvSpPr>
          <p:nvPr>
            <p:ph idx="1"/>
          </p:nvPr>
        </p:nvSpPr>
        <p:spPr/>
        <p:txBody>
          <a:bodyPr/>
          <a:lstStyle/>
          <a:p>
            <a:r>
              <a:rPr lang="en-US" dirty="0"/>
              <a:t>Word2vec is a particularly </a:t>
            </a:r>
            <a:r>
              <a:rPr lang="en-US" dirty="0">
                <a:solidFill>
                  <a:srgbClr val="3477B2"/>
                </a:solidFill>
              </a:rPr>
              <a:t>computationally-efficient predictive model </a:t>
            </a:r>
            <a:r>
              <a:rPr lang="en-US" dirty="0"/>
              <a:t>for learning word </a:t>
            </a:r>
            <a:r>
              <a:rPr lang="en-US" dirty="0" err="1"/>
              <a:t>embeddings</a:t>
            </a:r>
            <a:r>
              <a:rPr lang="en-US" dirty="0"/>
              <a:t> from raw text</a:t>
            </a:r>
          </a:p>
          <a:p>
            <a:endParaRPr lang="en-GB"/>
          </a:p>
        </p:txBody>
      </p:sp>
      <p:sp>
        <p:nvSpPr>
          <p:cNvPr id="2" name="Footer Placeholder 1"/>
          <p:cNvSpPr>
            <a:spLocks noGrp="1"/>
          </p:cNvSpPr>
          <p:nvPr>
            <p:ph type="ftr" sz="quarter" idx="11"/>
          </p:nvPr>
        </p:nvSpPr>
        <p:spPr/>
        <p:txBody>
          <a:bodyPr/>
          <a:lstStyle/>
          <a:p>
            <a:r>
              <a:rPr lang="en-US" dirty="0"/>
              <a:t>Suzan Verberne 2021</a:t>
            </a:r>
          </a:p>
        </p:txBody>
      </p:sp>
      <p:pic>
        <p:nvPicPr>
          <p:cNvPr id="3" name="Picture 2">
            <a:extLst>
              <a:ext uri="{FF2B5EF4-FFF2-40B4-BE49-F238E27FC236}">
                <a16:creationId xmlns:a16="http://schemas.microsoft.com/office/drawing/2014/main" id="{8C0F222B-C478-FC4D-A8E4-B631EE263171}"/>
              </a:ext>
            </a:extLst>
          </p:cNvPr>
          <p:cNvPicPr>
            <a:picLocks noChangeAspect="1"/>
          </p:cNvPicPr>
          <p:nvPr/>
        </p:nvPicPr>
        <p:blipFill>
          <a:blip r:embed="rId2"/>
          <a:stretch>
            <a:fillRect/>
          </a:stretch>
        </p:blipFill>
        <p:spPr>
          <a:xfrm>
            <a:off x="952500" y="2971800"/>
            <a:ext cx="7239000" cy="1714500"/>
          </a:xfrm>
          <a:prstGeom prst="rect">
            <a:avLst/>
          </a:prstGeom>
        </p:spPr>
      </p:pic>
    </p:spTree>
    <p:extLst>
      <p:ext uri="{BB962C8B-B14F-4D97-AF65-F5344CB8AC3E}">
        <p14:creationId xmlns:p14="http://schemas.microsoft.com/office/powerpoint/2010/main" val="539242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54CE-B768-F142-B2CF-99B4826F29AA}"/>
              </a:ext>
            </a:extLst>
          </p:cNvPr>
          <p:cNvSpPr>
            <a:spLocks noGrp="1"/>
          </p:cNvSpPr>
          <p:nvPr>
            <p:ph type="title"/>
          </p:nvPr>
        </p:nvSpPr>
        <p:spPr/>
        <p:txBody>
          <a:bodyPr/>
          <a:lstStyle/>
          <a:p>
            <a:r>
              <a:rPr lang="en-GB"/>
              <a:t>What is word2vec?</a:t>
            </a:r>
          </a:p>
        </p:txBody>
      </p:sp>
      <p:sp>
        <p:nvSpPr>
          <p:cNvPr id="3" name="Content Placeholder 2">
            <a:extLst>
              <a:ext uri="{FF2B5EF4-FFF2-40B4-BE49-F238E27FC236}">
                <a16:creationId xmlns:a16="http://schemas.microsoft.com/office/drawing/2014/main" id="{8BB30CBD-EBAB-6F4C-9D0D-97A437F9E44A}"/>
              </a:ext>
            </a:extLst>
          </p:cNvPr>
          <p:cNvSpPr>
            <a:spLocks noGrp="1"/>
          </p:cNvSpPr>
          <p:nvPr>
            <p:ph idx="1"/>
          </p:nvPr>
        </p:nvSpPr>
        <p:spPr/>
        <p:txBody>
          <a:bodyPr/>
          <a:lstStyle/>
          <a:p>
            <a:r>
              <a:rPr lang="en-US"/>
              <a:t>Intuition:</a:t>
            </a:r>
          </a:p>
          <a:p>
            <a:pPr lvl="1"/>
            <a:r>
              <a:rPr lang="en-US"/>
              <a:t>Train a neural classifier on a binary prediction task (on a text without labels!): “Is word </a:t>
            </a:r>
            <a:r>
              <a:rPr lang="en-US" i="1"/>
              <a:t>w </a:t>
            </a:r>
            <a:r>
              <a:rPr lang="en-US"/>
              <a:t>likely to show up near the word </a:t>
            </a:r>
            <a:r>
              <a:rPr lang="en-US" i="1"/>
              <a:t>bicycle</a:t>
            </a:r>
            <a:r>
              <a:rPr lang="en-US"/>
              <a:t>?” </a:t>
            </a:r>
          </a:p>
          <a:p>
            <a:pPr lvl="1"/>
            <a:r>
              <a:rPr lang="en-US"/>
              <a:t>We don’t actually care about this prediction task; instead we’ll take the learned classifier </a:t>
            </a:r>
            <a:r>
              <a:rPr lang="en-US" i="1"/>
              <a:t>weights </a:t>
            </a:r>
            <a:r>
              <a:rPr lang="en-US"/>
              <a:t>as the word embeddings</a:t>
            </a:r>
          </a:p>
          <a:p>
            <a:endParaRPr lang="en-GB"/>
          </a:p>
          <a:p>
            <a:endParaRPr lang="en-US" dirty="0"/>
          </a:p>
          <a:p>
            <a:endParaRPr lang="en-GB"/>
          </a:p>
        </p:txBody>
      </p:sp>
      <p:sp>
        <p:nvSpPr>
          <p:cNvPr id="4" name="Footer Placeholder 3">
            <a:extLst>
              <a:ext uri="{FF2B5EF4-FFF2-40B4-BE49-F238E27FC236}">
                <a16:creationId xmlns:a16="http://schemas.microsoft.com/office/drawing/2014/main" id="{E55B92D6-B6C3-7049-9613-C323564F4C8E}"/>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003101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Where does it come from</a:t>
            </a:r>
          </a:p>
        </p:txBody>
      </p:sp>
      <p:sp>
        <p:nvSpPr>
          <p:cNvPr id="3" name="Content Placeholder 2"/>
          <p:cNvSpPr>
            <a:spLocks noGrp="1"/>
          </p:cNvSpPr>
          <p:nvPr>
            <p:ph idx="1"/>
          </p:nvPr>
        </p:nvSpPr>
        <p:spPr/>
        <p:txBody>
          <a:bodyPr/>
          <a:lstStyle/>
          <a:p>
            <a:r>
              <a:rPr lang="en-US"/>
              <a:t>Neural network language model (NNLM) (Bengio et al., 2003) </a:t>
            </a:r>
          </a:p>
          <a:p>
            <a:r>
              <a:rPr lang="en-US">
                <a:solidFill>
                  <a:srgbClr val="3477B2"/>
                </a:solidFill>
              </a:rPr>
              <a:t>Mikolov</a:t>
            </a:r>
            <a:r>
              <a:rPr lang="en-US"/>
              <a:t> proposed to learn word vectors using a neural network with a single hidden layer (Mikolov et al 2013): word2vec</a:t>
            </a:r>
          </a:p>
          <a:p>
            <a:r>
              <a:rPr lang="en-US"/>
              <a:t>Many neural architectures and models have been proposed for computing word vectors </a:t>
            </a:r>
          </a:p>
          <a:p>
            <a:pPr lvl="1"/>
            <a:r>
              <a:rPr lang="en-US"/>
              <a:t>GloVe (2014) - Global Vectors for Word Representation</a:t>
            </a:r>
          </a:p>
          <a:p>
            <a:pPr lvl="1"/>
            <a:r>
              <a:rPr lang="en-US"/>
              <a:t>FastText (2017) - Enriching Word Vectors with Subword Information </a:t>
            </a:r>
          </a:p>
          <a:p>
            <a:pPr lvl="1"/>
            <a:r>
              <a:rPr lang="en-US"/>
              <a:t>ELMo (2018)  - Deep contextualized word representations</a:t>
            </a:r>
          </a:p>
          <a:p>
            <a:pPr lvl="1"/>
            <a:r>
              <a:rPr lang="en-US"/>
              <a:t>BERT (2019) - Bidirectional Encoder Representations from Transformers</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993763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Word2vec</a:t>
            </a:r>
            <a:endParaRPr lang="en-US" dirty="0"/>
          </a:p>
        </p:txBody>
      </p:sp>
      <p:sp>
        <p:nvSpPr>
          <p:cNvPr id="3" name="Content Placeholder 2"/>
          <p:cNvSpPr>
            <a:spLocks noGrp="1"/>
          </p:cNvSpPr>
          <p:nvPr>
            <p:ph idx="1"/>
          </p:nvPr>
        </p:nvSpPr>
        <p:spPr/>
        <p:txBody>
          <a:bodyPr>
            <a:normAutofit/>
          </a:bodyPr>
          <a:lstStyle/>
          <a:p>
            <a:r>
              <a:rPr lang="en-US" dirty="0"/>
              <a:t>Starting point: large collection (e.g. 10 Million words)</a:t>
            </a:r>
          </a:p>
          <a:p>
            <a:r>
              <a:rPr lang="en-US" dirty="0"/>
              <a:t>First step: extract the vocabulary </a:t>
            </a:r>
            <a:r>
              <a:rPr lang="en-US" dirty="0">
                <a:sym typeface="Wingdings"/>
              </a:rPr>
              <a:t>(e.g. 10,000 terms)</a:t>
            </a:r>
          </a:p>
          <a:p>
            <a:r>
              <a:rPr lang="en-US" dirty="0">
                <a:sym typeface="Wingdings"/>
              </a:rPr>
              <a:t>Goal: to represent each of these 10,000 terms as a dense, lower-dimensional vector (typically 100-400 dimensions)</a:t>
            </a:r>
          </a:p>
        </p:txBody>
      </p:sp>
      <p:sp>
        <p:nvSpPr>
          <p:cNvPr id="7" name="Footer Placeholder 6"/>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194746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Training </a:t>
            </a:r>
            <a:r>
              <a:rPr lang="en-US"/>
              <a:t>Word2vec</a:t>
            </a:r>
            <a:endParaRPr lang="en-GB"/>
          </a:p>
        </p:txBody>
      </p:sp>
      <p:sp>
        <p:nvSpPr>
          <p:cNvPr id="3" name="Content Placeholder 2"/>
          <p:cNvSpPr>
            <a:spLocks noGrp="1"/>
          </p:cNvSpPr>
          <p:nvPr>
            <p:ph idx="1"/>
          </p:nvPr>
        </p:nvSpPr>
        <p:spPr/>
        <p:txBody>
          <a:bodyPr>
            <a:normAutofit lnSpcReduction="10000"/>
          </a:bodyPr>
          <a:lstStyle/>
          <a:p>
            <a:r>
              <a:rPr lang="en-GB"/>
              <a:t>Training method: </a:t>
            </a:r>
            <a:r>
              <a:rPr lang="en-GB">
                <a:solidFill>
                  <a:schemeClr val="accent1">
                    <a:lumMod val="75000"/>
                  </a:schemeClr>
                </a:solidFill>
              </a:rPr>
              <a:t>skip-gram with negative sampling</a:t>
            </a:r>
          </a:p>
          <a:p>
            <a:r>
              <a:rPr lang="en-US"/>
              <a:t>Training task is simple: binary classification of words in the text</a:t>
            </a:r>
          </a:p>
          <a:p>
            <a:pPr marL="725487" lvl="1" indent="-457200">
              <a:buFont typeface="+mj-lt"/>
              <a:buAutoNum type="arabicPeriod"/>
            </a:pPr>
            <a:r>
              <a:rPr lang="en-US"/>
              <a:t>Treat the target word and a neighboring context word as positive examples</a:t>
            </a:r>
          </a:p>
          <a:p>
            <a:pPr marL="725487" lvl="1" indent="-457200">
              <a:buFont typeface="+mj-lt"/>
              <a:buAutoNum type="arabicPeriod"/>
            </a:pPr>
            <a:r>
              <a:rPr lang="en-US"/>
              <a:t>Randomly sample other words in the lexicon to get negative samples</a:t>
            </a:r>
          </a:p>
          <a:p>
            <a:pPr marL="725487" lvl="1" indent="-457200">
              <a:buFont typeface="+mj-lt"/>
              <a:buAutoNum type="arabicPeriod"/>
            </a:pPr>
            <a:r>
              <a:rPr lang="en-US"/>
              <a:t>Train a logistic regression classifier to distinguish those two cases</a:t>
            </a:r>
          </a:p>
          <a:p>
            <a:pPr marL="725487" lvl="1" indent="-457200">
              <a:buFont typeface="+mj-lt"/>
              <a:buAutoNum type="arabicPeriod"/>
            </a:pPr>
            <a:r>
              <a:rPr lang="en-US"/>
              <a:t>The learned weights are the embeddings</a:t>
            </a:r>
          </a:p>
          <a:p>
            <a:pPr marL="725487" lvl="1" indent="-457200">
              <a:buFont typeface="+mj-lt"/>
              <a:buAutoNum type="arabicPeriod"/>
            </a:pPr>
            <a:endParaRPr lang="en-US"/>
          </a:p>
          <a:p>
            <a:r>
              <a:rPr lang="en-US"/>
              <a:t>It is a supervised learning problem on un-labeled data (running text). This is called </a:t>
            </a:r>
            <a:r>
              <a:rPr lang="en-US">
                <a:solidFill>
                  <a:schemeClr val="accent1">
                    <a:lumMod val="75000"/>
                  </a:schemeClr>
                </a:solidFill>
              </a:rPr>
              <a:t>self-supervision</a:t>
            </a: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38553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Training word2vec</a:t>
            </a:r>
          </a:p>
        </p:txBody>
      </p:sp>
      <p:sp>
        <p:nvSpPr>
          <p:cNvPr id="9" name="Content Placeholder 8"/>
          <p:cNvSpPr>
            <a:spLocks noGrp="1"/>
          </p:cNvSpPr>
          <p:nvPr>
            <p:ph idx="1"/>
          </p:nvPr>
        </p:nvSpPr>
        <p:spPr>
          <a:xfrm>
            <a:off x="457200" y="2286000"/>
            <a:ext cx="8229600" cy="3840163"/>
          </a:xfrm>
        </p:spPr>
        <p:txBody>
          <a:bodyPr/>
          <a:lstStyle/>
          <a:p>
            <a:endParaRPr lang="en-GB"/>
          </a:p>
          <a:p>
            <a:r>
              <a:rPr lang="en-GB"/>
              <a:t>This example has a target word </a:t>
            </a:r>
            <a:r>
              <a:rPr lang="en-GB" i="1"/>
              <a:t>t </a:t>
            </a:r>
            <a:r>
              <a:rPr lang="en-GB"/>
              <a:t>(apricot), and 4 context words in the </a:t>
            </a:r>
            <a:r>
              <a:rPr lang="en-GB" i="1"/>
              <a:t>L </a:t>
            </a:r>
            <a:r>
              <a:rPr lang="en-GB"/>
              <a:t>= ±2 window, resulting in 4 positive training instances</a:t>
            </a:r>
          </a:p>
          <a:p>
            <a:r>
              <a:rPr lang="en-GB"/>
              <a:t>Negative examples are artificially generated:</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pic>
        <p:nvPicPr>
          <p:cNvPr id="8" name="Picture 7" descr="Screenshot 2019-09-17 at 18.10.2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3141" y="1905000"/>
            <a:ext cx="8203659" cy="838200"/>
          </a:xfrm>
          <a:prstGeom prst="rect">
            <a:avLst/>
          </a:prstGeom>
        </p:spPr>
      </p:pic>
      <p:pic>
        <p:nvPicPr>
          <p:cNvPr id="3" name="Picture 2">
            <a:extLst>
              <a:ext uri="{FF2B5EF4-FFF2-40B4-BE49-F238E27FC236}">
                <a16:creationId xmlns:a16="http://schemas.microsoft.com/office/drawing/2014/main" id="{4DDF7EBE-05CE-784A-B4AC-3E920EE09DDF}"/>
              </a:ext>
            </a:extLst>
          </p:cNvPr>
          <p:cNvPicPr>
            <a:picLocks noChangeAspect="1"/>
          </p:cNvPicPr>
          <p:nvPr/>
        </p:nvPicPr>
        <p:blipFill>
          <a:blip r:embed="rId3"/>
          <a:stretch>
            <a:fillRect/>
          </a:stretch>
        </p:blipFill>
        <p:spPr>
          <a:xfrm>
            <a:off x="1447800" y="4240389"/>
            <a:ext cx="6781800" cy="2028841"/>
          </a:xfrm>
          <a:prstGeom prst="rect">
            <a:avLst/>
          </a:prstGeom>
        </p:spPr>
      </p:pic>
    </p:spTree>
    <p:extLst>
      <p:ext uri="{BB962C8B-B14F-4D97-AF65-F5344CB8AC3E}">
        <p14:creationId xmlns:p14="http://schemas.microsoft.com/office/powerpoint/2010/main" val="3854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Training </a:t>
            </a:r>
            <a:r>
              <a:rPr lang="en-US"/>
              <a:t>Word2vec</a:t>
            </a:r>
            <a:endParaRPr lang="en-GB"/>
          </a:p>
        </p:txBody>
      </p:sp>
      <p:sp>
        <p:nvSpPr>
          <p:cNvPr id="3" name="Content Placeholder 2"/>
          <p:cNvSpPr>
            <a:spLocks noGrp="1"/>
          </p:cNvSpPr>
          <p:nvPr>
            <p:ph idx="1"/>
          </p:nvPr>
        </p:nvSpPr>
        <p:spPr/>
        <p:txBody>
          <a:bodyPr>
            <a:normAutofit/>
          </a:bodyPr>
          <a:lstStyle/>
          <a:p>
            <a:r>
              <a:rPr lang="en-GB"/>
              <a:t>The weights on the nodes in the hidden layer get random initializations </a:t>
            </a:r>
          </a:p>
          <a:p>
            <a:r>
              <a:rPr lang="en-GB"/>
              <a:t>The goal of the learning algorithm is to adjust those embeddings to</a:t>
            </a:r>
          </a:p>
          <a:p>
            <a:pPr lvl="1"/>
            <a:r>
              <a:rPr lang="en-GB"/>
              <a:t>maximize the similarity of the target word, context word pairs (w,c</a:t>
            </a:r>
            <a:r>
              <a:rPr lang="en-GB" baseline="-25000"/>
              <a:t>pos</a:t>
            </a:r>
            <a:r>
              <a:rPr lang="en-GB"/>
              <a:t>) drawn from the positive examples </a:t>
            </a:r>
          </a:p>
          <a:p>
            <a:pPr lvl="1"/>
            <a:r>
              <a:rPr lang="en-GB"/>
              <a:t>minimize the similarity of the (w,c</a:t>
            </a:r>
            <a:r>
              <a:rPr lang="en-GB" baseline="-25000"/>
              <a:t>neg</a:t>
            </a:r>
            <a:r>
              <a:rPr lang="en-GB"/>
              <a:t>) pairs from the negative examples</a:t>
            </a:r>
          </a:p>
          <a:p>
            <a:r>
              <a:rPr lang="en-GB">
                <a:solidFill>
                  <a:schemeClr val="accent1">
                    <a:lumMod val="75000"/>
                  </a:schemeClr>
                </a:solidFill>
              </a:rPr>
              <a:t>The weights get updated while the model processes the collection</a:t>
            </a:r>
          </a:p>
          <a:p>
            <a:pPr lvl="1"/>
            <a:r>
              <a:rPr lang="en-GB"/>
              <a:t>in order to maximize the dot product of the word with the actual context words, and minimize the dot products of the word with the k negative sampled non-neighbor words (Gradient descent optimization)</a:t>
            </a:r>
          </a:p>
          <a:p>
            <a:pPr lvl="1"/>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5060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Training </a:t>
            </a:r>
            <a:r>
              <a:rPr lang="en-US"/>
              <a:t>Word2vec</a:t>
            </a:r>
            <a:endParaRPr lang="en-GB"/>
          </a:p>
        </p:txBody>
      </p:sp>
      <p:sp>
        <p:nvSpPr>
          <p:cNvPr id="4" name="Footer Placeholder 3"/>
          <p:cNvSpPr>
            <a:spLocks noGrp="1"/>
          </p:cNvSpPr>
          <p:nvPr>
            <p:ph type="ftr" sz="quarter" idx="11"/>
          </p:nvPr>
        </p:nvSpPr>
        <p:spPr/>
        <p:txBody>
          <a:bodyPr/>
          <a:lstStyle/>
          <a:p>
            <a:r>
              <a:rPr lang="en-US" dirty="0"/>
              <a:t>Suzan Verberne 2021</a:t>
            </a:r>
          </a:p>
        </p:txBody>
      </p:sp>
      <p:pic>
        <p:nvPicPr>
          <p:cNvPr id="9" name="Picture 8">
            <a:extLst>
              <a:ext uri="{FF2B5EF4-FFF2-40B4-BE49-F238E27FC236}">
                <a16:creationId xmlns:a16="http://schemas.microsoft.com/office/drawing/2014/main" id="{160A9EB6-F43B-A644-AAB2-065F98D6A871}"/>
              </a:ext>
            </a:extLst>
          </p:cNvPr>
          <p:cNvPicPr>
            <a:picLocks noChangeAspect="1"/>
          </p:cNvPicPr>
          <p:nvPr/>
        </p:nvPicPr>
        <p:blipFill>
          <a:blip r:embed="rId3"/>
          <a:stretch>
            <a:fillRect/>
          </a:stretch>
        </p:blipFill>
        <p:spPr>
          <a:xfrm>
            <a:off x="482600" y="660400"/>
            <a:ext cx="8178800" cy="5537200"/>
          </a:xfrm>
          <a:prstGeom prst="rect">
            <a:avLst/>
          </a:prstGeom>
        </p:spPr>
      </p:pic>
    </p:spTree>
    <p:extLst>
      <p:ext uri="{BB962C8B-B14F-4D97-AF65-F5344CB8AC3E}">
        <p14:creationId xmlns:p14="http://schemas.microsoft.com/office/powerpoint/2010/main" val="3080959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Training </a:t>
            </a:r>
            <a:r>
              <a:rPr lang="en-US"/>
              <a:t>Word2vec</a:t>
            </a:r>
            <a:endParaRPr lang="en-GB"/>
          </a:p>
        </p:txBody>
      </p:sp>
      <p:sp>
        <p:nvSpPr>
          <p:cNvPr id="3" name="Content Placeholder 2"/>
          <p:cNvSpPr>
            <a:spLocks noGrp="1"/>
          </p:cNvSpPr>
          <p:nvPr>
            <p:ph idx="1"/>
          </p:nvPr>
        </p:nvSpPr>
        <p:spPr/>
        <p:txBody>
          <a:bodyPr>
            <a:normAutofit/>
          </a:bodyPr>
          <a:lstStyle/>
          <a:p>
            <a:r>
              <a:rPr lang="en-GB"/>
              <a:t>Summary:</a:t>
            </a:r>
          </a:p>
          <a:p>
            <a:pPr lvl="1"/>
            <a:r>
              <a:rPr lang="en-GB"/>
              <a:t>Move through the training corpus with a sliding window. </a:t>
            </a:r>
            <a:r>
              <a:rPr lang="en-GB">
                <a:solidFill>
                  <a:srgbClr val="3477B2"/>
                </a:solidFill>
              </a:rPr>
              <a:t>Each word + context is a classification problem</a:t>
            </a:r>
            <a:endParaRPr lang="en-GB"/>
          </a:p>
          <a:p>
            <a:pPr lvl="1"/>
            <a:r>
              <a:rPr lang="en-GB"/>
              <a:t>The outcome of the classification determines whether we adjust the current word vector. Gradually, vectors converge to (hopefully) optimal values</a:t>
            </a:r>
          </a:p>
          <a:p>
            <a:pPr lvl="1"/>
            <a:r>
              <a:rPr lang="en-GB"/>
              <a:t>It is important that the context classification here is not an aim in itself: it is just a proxy to learn vector representations good for other tasks</a:t>
            </a: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55370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Quiz about week 2</a:t>
            </a:r>
          </a:p>
        </p:txBody>
      </p:sp>
      <p:sp>
        <p:nvSpPr>
          <p:cNvPr id="3" name="Content Placeholder 2"/>
          <p:cNvSpPr>
            <a:spLocks noGrp="1"/>
          </p:cNvSpPr>
          <p:nvPr>
            <p:ph idx="1"/>
          </p:nvPr>
        </p:nvSpPr>
        <p:spPr>
          <a:xfrm>
            <a:off x="457200" y="1905000"/>
            <a:ext cx="8229600" cy="4221163"/>
          </a:xfrm>
        </p:spPr>
        <p:txBody>
          <a:bodyPr/>
          <a:lstStyle/>
          <a:p>
            <a:pPr lvl="0"/>
            <a:r>
              <a:rPr lang="en-GB" dirty="0"/>
              <a:t>Do you think it is possible to make a language independent lemmatizer? </a:t>
            </a:r>
          </a:p>
          <a:p>
            <a:pPr marL="685800" lvl="1" indent="-457200">
              <a:buFont typeface="+mj-lt"/>
              <a:buAutoNum type="arabicPeriod"/>
            </a:pPr>
            <a:r>
              <a:rPr lang="en-GB" dirty="0"/>
              <a:t>Yes, because a lemmatizer uses a dictionary </a:t>
            </a:r>
          </a:p>
          <a:p>
            <a:pPr marL="685800" lvl="1" indent="-457200">
              <a:buFont typeface="+mj-lt"/>
              <a:buAutoNum type="arabicPeriod"/>
            </a:pPr>
            <a:r>
              <a:rPr lang="en-GB" dirty="0"/>
              <a:t>Yes, because a lemmatizer uses patterns </a:t>
            </a:r>
          </a:p>
          <a:p>
            <a:pPr marL="685800" lvl="1" indent="-457200">
              <a:buFont typeface="+mj-lt"/>
              <a:buAutoNum type="arabicPeriod"/>
            </a:pPr>
            <a:r>
              <a:rPr lang="en-GB" dirty="0"/>
              <a:t>No, because a lemmatizer uses a dictionary</a:t>
            </a:r>
          </a:p>
          <a:p>
            <a:pPr marL="685800" lvl="1" indent="-457200">
              <a:buFont typeface="+mj-lt"/>
              <a:buAutoNum type="arabicPeriod"/>
            </a:pPr>
            <a:r>
              <a:rPr lang="en-GB" dirty="0"/>
              <a:t>No, because a lemmatizer uses patterns</a:t>
            </a:r>
          </a:p>
        </p:txBody>
      </p:sp>
      <p:sp>
        <p:nvSpPr>
          <p:cNvPr id="4" name="Footer Placeholder 3"/>
          <p:cNvSpPr>
            <a:spLocks noGrp="1"/>
          </p:cNvSpPr>
          <p:nvPr>
            <p:ph type="ftr" sz="quarter" idx="11"/>
          </p:nvPr>
        </p:nvSpPr>
        <p:spPr>
          <a:xfrm>
            <a:off x="3124200" y="6356350"/>
            <a:ext cx="2895600" cy="365125"/>
          </a:xfrm>
        </p:spPr>
        <p:txBody>
          <a:bodyPr/>
          <a:lstStyle/>
          <a:p>
            <a:r>
              <a:rPr lang="en-US" dirty="0"/>
              <a:t>Suzan Verberne 2021</a:t>
            </a:r>
          </a:p>
        </p:txBody>
      </p:sp>
    </p:spTree>
    <p:extLst>
      <p:ext uri="{BB962C8B-B14F-4D97-AF65-F5344CB8AC3E}">
        <p14:creationId xmlns:p14="http://schemas.microsoft.com/office/powerpoint/2010/main" val="1901366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Advantages of word2vec</a:t>
            </a:r>
            <a:endParaRPr lang="en-US" dirty="0"/>
          </a:p>
        </p:txBody>
      </p:sp>
      <p:sp>
        <p:nvSpPr>
          <p:cNvPr id="3" name="Content Placeholder 2"/>
          <p:cNvSpPr>
            <a:spLocks noGrp="1"/>
          </p:cNvSpPr>
          <p:nvPr>
            <p:ph idx="1"/>
          </p:nvPr>
        </p:nvSpPr>
        <p:spPr/>
        <p:txBody>
          <a:bodyPr>
            <a:normAutofit fontScale="92500" lnSpcReduction="10000"/>
          </a:bodyPr>
          <a:lstStyle/>
          <a:p>
            <a:r>
              <a:rPr lang="en-US" dirty="0"/>
              <a:t>It scales</a:t>
            </a:r>
          </a:p>
          <a:p>
            <a:pPr lvl="1"/>
            <a:r>
              <a:rPr lang="en-US" dirty="0"/>
              <a:t>Train on billion word corpora</a:t>
            </a:r>
          </a:p>
          <a:p>
            <a:pPr lvl="1"/>
            <a:r>
              <a:rPr lang="en-US" dirty="0"/>
              <a:t>In limited time</a:t>
            </a:r>
          </a:p>
          <a:p>
            <a:pPr lvl="1"/>
            <a:r>
              <a:rPr lang="en-US" dirty="0"/>
              <a:t>Possibility of parallel training</a:t>
            </a:r>
          </a:p>
          <a:p>
            <a:r>
              <a:rPr lang="en-US" dirty="0"/>
              <a:t>Pre-trained word </a:t>
            </a:r>
            <a:r>
              <a:rPr lang="en-US" dirty="0" err="1"/>
              <a:t>embeddings</a:t>
            </a:r>
            <a:r>
              <a:rPr lang="en-US" dirty="0"/>
              <a:t> trained by one can be used by others</a:t>
            </a:r>
          </a:p>
          <a:p>
            <a:pPr lvl="1"/>
            <a:r>
              <a:rPr lang="en-US" dirty="0"/>
              <a:t>For entirely different tasks</a:t>
            </a:r>
          </a:p>
          <a:p>
            <a:r>
              <a:rPr lang="en-US" dirty="0"/>
              <a:t>Incremental training</a:t>
            </a:r>
          </a:p>
          <a:p>
            <a:pPr lvl="1"/>
            <a:r>
              <a:rPr lang="en-US" dirty="0"/>
              <a:t>Train on one piece of data, save results, continue training later on</a:t>
            </a:r>
          </a:p>
          <a:p>
            <a:r>
              <a:rPr lang="en-US" dirty="0"/>
              <a:t>There are Python modules for it:</a:t>
            </a:r>
          </a:p>
          <a:p>
            <a:pPr lvl="1"/>
            <a:r>
              <a:rPr lang="en-US" dirty="0" err="1"/>
              <a:t>Gensim</a:t>
            </a:r>
            <a:r>
              <a:rPr lang="en-US" dirty="0"/>
              <a:t> word2vec</a:t>
            </a:r>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196170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it yourself</a:t>
            </a:r>
          </a:p>
        </p:txBody>
      </p:sp>
      <p:sp>
        <p:nvSpPr>
          <p:cNvPr id="3" name="Content Placeholder 2"/>
          <p:cNvSpPr>
            <a:spLocks noGrp="1"/>
          </p:cNvSpPr>
          <p:nvPr>
            <p:ph idx="1"/>
          </p:nvPr>
        </p:nvSpPr>
        <p:spPr/>
        <p:txBody>
          <a:bodyPr>
            <a:normAutofit lnSpcReduction="10000"/>
          </a:bodyPr>
          <a:lstStyle/>
          <a:p>
            <a:r>
              <a:rPr lang="en-US" dirty="0"/>
              <a:t>Implementation in Python package </a:t>
            </a:r>
            <a:r>
              <a:rPr lang="en-US" dirty="0" err="1"/>
              <a:t>gensim</a:t>
            </a:r>
            <a:endParaRPr lang="en-US" dirty="0"/>
          </a:p>
          <a:p>
            <a:pPr marL="0" indent="0">
              <a:buNone/>
            </a:pPr>
            <a:r>
              <a:rPr lang="en-US" sz="1800" dirty="0">
                <a:latin typeface="Courier New"/>
                <a:cs typeface="Courier New"/>
              </a:rPr>
              <a:t>import </a:t>
            </a:r>
            <a:r>
              <a:rPr lang="en-US" sz="1800" dirty="0" err="1">
                <a:latin typeface="Courier New"/>
                <a:cs typeface="Courier New"/>
              </a:rPr>
              <a:t>gensim</a:t>
            </a:r>
          </a:p>
          <a:p>
            <a:pPr marL="4572000" indent="-4572000">
              <a:buNone/>
            </a:pPr>
            <a:r>
              <a:rPr lang="en-US" sz="1800" dirty="0">
                <a:solidFill>
                  <a:srgbClr val="3477B2"/>
                </a:solidFill>
                <a:latin typeface="Courier New"/>
                <a:cs typeface="Courier New"/>
              </a:rPr>
              <a:t>model</a:t>
            </a:r>
            <a:r>
              <a:rPr lang="en-US" sz="1800" dirty="0">
                <a:latin typeface="Courier New"/>
                <a:cs typeface="Courier New"/>
              </a:rPr>
              <a:t> = gensim.models.Word2Vec(sentences, size=100, window=5, </a:t>
            </a:r>
            <a:r>
              <a:rPr lang="en-US" sz="1800" dirty="0" err="1">
                <a:latin typeface="Courier New"/>
                <a:cs typeface="Courier New"/>
              </a:rPr>
              <a:t>min_count</a:t>
            </a:r>
            <a:r>
              <a:rPr lang="en-US" sz="1800" dirty="0">
                <a:latin typeface="Courier New"/>
                <a:cs typeface="Courier New"/>
              </a:rPr>
              <a:t>=5, workers=4)</a:t>
            </a:r>
          </a:p>
          <a:p>
            <a:pPr marL="228600" lvl="1" indent="0">
              <a:buNone/>
            </a:pPr>
            <a:r>
              <a:rPr lang="en-US" dirty="0"/>
              <a:t>size: the dimensionality of the feature vectors (common: 200 or 320)</a:t>
            </a:r>
          </a:p>
          <a:p>
            <a:pPr marL="228600" lvl="1" indent="0">
              <a:buNone/>
            </a:pPr>
            <a:r>
              <a:rPr lang="en-US" dirty="0"/>
              <a:t>window: the maximum distance between the current and predicted word within a sentence</a:t>
            </a:r>
          </a:p>
          <a:p>
            <a:pPr marL="228600" lvl="1" indent="0">
              <a:buNone/>
            </a:pPr>
            <a:r>
              <a:rPr lang="en-US" dirty="0" err="1"/>
              <a:t>min_count</a:t>
            </a:r>
            <a:r>
              <a:rPr lang="en-US" dirty="0"/>
              <a:t>: minimum number of occurrences of a word in the corpus to be included in the model</a:t>
            </a:r>
          </a:p>
          <a:p>
            <a:pPr marL="228600" lvl="1" indent="0">
              <a:buNone/>
            </a:pPr>
            <a:r>
              <a:rPr lang="en-US" dirty="0"/>
              <a:t>workers: for </a:t>
            </a:r>
            <a:r>
              <a:rPr lang="en-US" dirty="0" err="1"/>
              <a:t>parallellization</a:t>
            </a:r>
            <a:r>
              <a:rPr lang="en-US" dirty="0"/>
              <a:t> with multicore machines</a:t>
            </a:r>
          </a:p>
          <a:p>
            <a:endParaRPr lang="en-US" dirty="0"/>
          </a:p>
          <a:p>
            <a:pPr lvl="1"/>
            <a:endParaRPr lang="en-US" dirty="0"/>
          </a:p>
          <a:p>
            <a:endParaRPr lang="en-US" dirty="0"/>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530401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it yourself</a:t>
            </a:r>
            <a:endParaRPr lang="en-GB"/>
          </a:p>
        </p:txBody>
      </p:sp>
      <p:sp>
        <p:nvSpPr>
          <p:cNvPr id="3" name="Content Placeholder 2"/>
          <p:cNvSpPr>
            <a:spLocks noGrp="1"/>
          </p:cNvSpPr>
          <p:nvPr>
            <p:ph idx="1"/>
          </p:nvPr>
        </p:nvSpPr>
        <p:spPr/>
        <p:txBody>
          <a:bodyPr/>
          <a:lstStyle/>
          <a:p>
            <a:pPr marL="0" indent="0">
              <a:buNone/>
            </a:pPr>
            <a:r>
              <a:rPr lang="en-US" dirty="0" err="1">
                <a:solidFill>
                  <a:srgbClr val="3477B2"/>
                </a:solidFill>
              </a:rPr>
              <a:t>model</a:t>
            </a:r>
            <a:r>
              <a:rPr lang="en-US" dirty="0" err="1"/>
              <a:t>.most_similar</a:t>
            </a:r>
            <a:r>
              <a:rPr lang="en-US" dirty="0"/>
              <a:t>(‘apple’)</a:t>
            </a:r>
          </a:p>
          <a:p>
            <a:r>
              <a:rPr lang="en-US" dirty="0"/>
              <a:t>[</a:t>
            </a:r>
            <a:r>
              <a:rPr lang="nl-NL" dirty="0"/>
              <a:t>(’banana’, 0.8571481704711914)</a:t>
            </a:r>
            <a:r>
              <a:rPr lang="en-US" dirty="0"/>
              <a:t>, ...]</a:t>
            </a:r>
          </a:p>
          <a:p>
            <a:pPr marL="0" indent="0">
              <a:buNone/>
            </a:pPr>
            <a:r>
              <a:rPr lang="en-US" dirty="0" err="1">
                <a:solidFill>
                  <a:srgbClr val="3477B2"/>
                </a:solidFill>
              </a:rPr>
              <a:t>model</a:t>
            </a:r>
            <a:r>
              <a:rPr lang="en-US" dirty="0" err="1"/>
              <a:t>.doesnt_match</a:t>
            </a:r>
            <a:r>
              <a:rPr lang="en-US" dirty="0"/>
              <a:t>("breakfast cereal dinner </a:t>
            </a:r>
            <a:r>
              <a:rPr lang="en-US" dirty="0" err="1"/>
              <a:t>lunch".split</a:t>
            </a:r>
            <a:r>
              <a:rPr lang="en-US" dirty="0"/>
              <a:t>())</a:t>
            </a:r>
          </a:p>
          <a:p>
            <a:r>
              <a:rPr lang="en-US" dirty="0"/>
              <a:t>‘cereal’</a:t>
            </a:r>
          </a:p>
          <a:p>
            <a:pPr marL="0" indent="0">
              <a:buNone/>
            </a:pPr>
            <a:r>
              <a:rPr lang="en-US" dirty="0" err="1">
                <a:solidFill>
                  <a:srgbClr val="3477B2"/>
                </a:solidFill>
              </a:rPr>
              <a:t>model</a:t>
            </a:r>
            <a:r>
              <a:rPr lang="en-US" dirty="0" err="1"/>
              <a:t>.similarity</a:t>
            </a:r>
            <a:r>
              <a:rPr lang="en-US" dirty="0"/>
              <a:t>(‘woman’, ‘man’)</a:t>
            </a:r>
          </a:p>
          <a:p>
            <a:r>
              <a:rPr lang="en-US" dirty="0"/>
              <a:t>0.73723527</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4063114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it? </a:t>
            </a:r>
            <a:endParaRPr lang="en-GB"/>
          </a:p>
        </p:txBody>
      </p:sp>
      <p:sp>
        <p:nvSpPr>
          <p:cNvPr id="3" name="Content Placeholder 2"/>
          <p:cNvSpPr>
            <a:spLocks noGrp="1"/>
          </p:cNvSpPr>
          <p:nvPr>
            <p:ph idx="1"/>
          </p:nvPr>
        </p:nvSpPr>
        <p:spPr/>
        <p:txBody>
          <a:bodyPr/>
          <a:lstStyle/>
          <a:p>
            <a:r>
              <a:rPr lang="en-GB"/>
              <a:t>Mining knowledge about natural language</a:t>
            </a:r>
          </a:p>
          <a:p>
            <a:r>
              <a:rPr lang="en-GB"/>
              <a:t>Improve NLP applications</a:t>
            </a:r>
          </a:p>
          <a:p>
            <a:r>
              <a:rPr lang="en-GB"/>
              <a:t>Improve Text Mining applications</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900805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it?</a:t>
            </a:r>
          </a:p>
        </p:txBody>
      </p:sp>
      <p:sp>
        <p:nvSpPr>
          <p:cNvPr id="3" name="Content Placeholder 2"/>
          <p:cNvSpPr>
            <a:spLocks noGrp="1"/>
          </p:cNvSpPr>
          <p:nvPr>
            <p:ph idx="1"/>
          </p:nvPr>
        </p:nvSpPr>
        <p:spPr/>
        <p:txBody>
          <a:bodyPr>
            <a:normAutofit/>
          </a:bodyPr>
          <a:lstStyle/>
          <a:p>
            <a:r>
              <a:rPr lang="en-US" dirty="0">
                <a:solidFill>
                  <a:schemeClr val="accent1">
                    <a:lumMod val="75000"/>
                  </a:schemeClr>
                </a:solidFill>
              </a:rPr>
              <a:t>Mining knowledge about natural language</a:t>
            </a:r>
          </a:p>
          <a:p>
            <a:pPr lvl="1"/>
            <a:r>
              <a:rPr lang="en-US" dirty="0"/>
              <a:t>Learning semantic and semantic relations</a:t>
            </a:r>
          </a:p>
          <a:p>
            <a:endParaRPr lang="en-US" dirty="0"/>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098138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it?</a:t>
            </a:r>
          </a:p>
        </p:txBody>
      </p:sp>
      <p:sp>
        <p:nvSpPr>
          <p:cNvPr id="3" name="Content Placeholder 2"/>
          <p:cNvSpPr>
            <a:spLocks noGrp="1"/>
          </p:cNvSpPr>
          <p:nvPr>
            <p:ph idx="1"/>
          </p:nvPr>
        </p:nvSpPr>
        <p:spPr/>
        <p:txBody>
          <a:bodyPr>
            <a:normAutofit/>
          </a:bodyPr>
          <a:lstStyle/>
          <a:p>
            <a:r>
              <a:rPr lang="en-US" dirty="0"/>
              <a:t>A is to B as C is to ?</a:t>
            </a:r>
          </a:p>
          <a:p>
            <a:r>
              <a:rPr lang="en-US" dirty="0"/>
              <a:t>This is the famous example: </a:t>
            </a:r>
            <a:br>
              <a:rPr lang="en-US" dirty="0"/>
            </a:br>
            <a:br>
              <a:rPr lang="en-US" dirty="0"/>
            </a:br>
            <a:r>
              <a:rPr lang="en-US" dirty="0"/>
              <a:t>vector(king) – vector(man) + vector(woman) =</a:t>
            </a:r>
          </a:p>
          <a:p>
            <a:endParaRPr lang="en-US" dirty="0"/>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031058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it?</a:t>
            </a:r>
          </a:p>
        </p:txBody>
      </p:sp>
      <p:sp>
        <p:nvSpPr>
          <p:cNvPr id="3" name="Content Placeholder 2"/>
          <p:cNvSpPr>
            <a:spLocks noGrp="1"/>
          </p:cNvSpPr>
          <p:nvPr>
            <p:ph idx="1"/>
          </p:nvPr>
        </p:nvSpPr>
        <p:spPr/>
        <p:txBody>
          <a:bodyPr>
            <a:normAutofit/>
          </a:bodyPr>
          <a:lstStyle/>
          <a:p>
            <a:r>
              <a:rPr lang="en-US" dirty="0"/>
              <a:t>A is to B as C is to ?</a:t>
            </a:r>
          </a:p>
          <a:p>
            <a:r>
              <a:rPr lang="en-US" dirty="0"/>
              <a:t>This is the famous example: </a:t>
            </a:r>
            <a:br>
              <a:rPr lang="en-US" dirty="0"/>
            </a:br>
            <a:br>
              <a:rPr lang="en-US" dirty="0"/>
            </a:br>
            <a:r>
              <a:rPr lang="en-US" dirty="0"/>
              <a:t>vector(king) – vector(man) + vector(woman) = vector(queen) </a:t>
            </a:r>
          </a:p>
          <a:p>
            <a:pPr lvl="1"/>
            <a:r>
              <a:rPr lang="en-US" dirty="0"/>
              <a:t>Actually, what the original paper says is: if you </a:t>
            </a:r>
            <a:r>
              <a:rPr lang="en-US" dirty="0" err="1"/>
              <a:t>substract</a:t>
            </a:r>
            <a:r>
              <a:rPr lang="en-US" dirty="0"/>
              <a:t> the vector for ‘man’ from the one for ‘king’ and add the vector for ‘woman’, the vector closest to the one you end up with turns out to be the one for ‘queen’</a:t>
            </a:r>
          </a:p>
          <a:p>
            <a:pPr lvl="1"/>
            <a:r>
              <a:rPr lang="en-US" dirty="0"/>
              <a:t>More interesting: </a:t>
            </a:r>
            <a:br>
              <a:rPr lang="en-US" dirty="0"/>
            </a:br>
            <a:br>
              <a:rPr lang="en-US" dirty="0"/>
            </a:br>
            <a:r>
              <a:rPr lang="en-US" dirty="0">
                <a:solidFill>
                  <a:srgbClr val="3477B2"/>
                </a:solidFill>
              </a:rPr>
              <a:t>France is to Paris as Germany is to </a:t>
            </a:r>
            <a:r>
              <a:rPr lang="mr-IN" dirty="0">
                <a:solidFill>
                  <a:srgbClr val="3477B2"/>
                </a:solidFill>
              </a:rPr>
              <a:t>…</a:t>
            </a:r>
            <a:endParaRPr lang="en-US" dirty="0">
              <a:solidFill>
                <a:srgbClr val="3477B2"/>
              </a:solidFill>
            </a:endParaRPr>
          </a:p>
          <a:p>
            <a:endParaRPr lang="en-US" dirty="0"/>
          </a:p>
          <a:p>
            <a:endParaRPr lang="en-US" dirty="0"/>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734845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8-02 at 2.05.0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47800" y="381000"/>
            <a:ext cx="6948145" cy="5257874"/>
          </a:xfrm>
          <a:prstGeom prst="rect">
            <a:avLst/>
          </a:prstGeom>
        </p:spPr>
      </p:pic>
      <p:sp>
        <p:nvSpPr>
          <p:cNvPr id="2" name="Rectangle 1"/>
          <p:cNvSpPr/>
          <p:nvPr/>
        </p:nvSpPr>
        <p:spPr>
          <a:xfrm>
            <a:off x="1447800" y="5638800"/>
            <a:ext cx="6248400" cy="711241"/>
          </a:xfrm>
          <a:prstGeom prst="rect">
            <a:avLst/>
          </a:prstGeom>
        </p:spPr>
        <p:txBody>
          <a:bodyPr wrap="square" lIns="64282" tIns="32141" rIns="64282" bIns="32141">
            <a:spAutoFit/>
          </a:bodyPr>
          <a:lstStyle/>
          <a:p>
            <a:r>
              <a:rPr lang="en-US" sz="1400" dirty="0"/>
              <a:t>T. </a:t>
            </a:r>
            <a:r>
              <a:rPr lang="en-US" sz="1400" dirty="0" err="1"/>
              <a:t>Mikolov</a:t>
            </a:r>
            <a:r>
              <a:rPr lang="en-US" sz="1400" dirty="0"/>
              <a:t>, I. </a:t>
            </a:r>
            <a:r>
              <a:rPr lang="en-US" sz="1400" dirty="0" err="1"/>
              <a:t>Sutskever</a:t>
            </a:r>
            <a:r>
              <a:rPr lang="en-US" sz="1400" dirty="0"/>
              <a:t>, K. Chen, G. S. </a:t>
            </a:r>
            <a:r>
              <a:rPr lang="en-US" sz="1400" dirty="0" err="1"/>
              <a:t>Corrado</a:t>
            </a:r>
            <a:r>
              <a:rPr lang="en-US" sz="1400" dirty="0"/>
              <a:t>, and J. Dean. Distributed representations of words and phrases and their compositionality. In Advances in Neural </a:t>
            </a:r>
            <a:r>
              <a:rPr lang="en-US" sz="1400" dirty="0" err="1"/>
              <a:t>Information</a:t>
            </a:r>
            <a:r>
              <a:rPr lang="en-US" sz="1400" dirty="0"/>
              <a:t> Processing Systems, pages 3111–3119, 2013. </a:t>
            </a:r>
          </a:p>
        </p:txBody>
      </p:sp>
      <p:sp>
        <p:nvSpPr>
          <p:cNvPr id="3" name="Footer Placeholder 2"/>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72887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can you do with it? </a:t>
            </a:r>
          </a:p>
        </p:txBody>
      </p:sp>
      <p:sp>
        <p:nvSpPr>
          <p:cNvPr id="3" name="Content Placeholder 2"/>
          <p:cNvSpPr>
            <a:spLocks noGrp="1"/>
          </p:cNvSpPr>
          <p:nvPr>
            <p:ph idx="1"/>
          </p:nvPr>
        </p:nvSpPr>
        <p:spPr/>
        <p:txBody>
          <a:bodyPr/>
          <a:lstStyle/>
          <a:p>
            <a:r>
              <a:rPr lang="en-US" dirty="0"/>
              <a:t>A is to B as C is to ? </a:t>
            </a:r>
          </a:p>
          <a:p>
            <a:r>
              <a:rPr lang="en-US" dirty="0"/>
              <a:t>It also works for syntactic relations:</a:t>
            </a:r>
          </a:p>
          <a:p>
            <a:pPr lvl="1"/>
            <a:endParaRPr lang="en-US" dirty="0"/>
          </a:p>
          <a:p>
            <a:pPr lvl="1"/>
            <a:r>
              <a:rPr lang="en-US" dirty="0"/>
              <a:t>vector(biggest) - vector(big) + vector(small) = </a:t>
            </a:r>
          </a:p>
          <a:p>
            <a:endParaRPr lang="en-US" dirty="0"/>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88901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can you do with it? </a:t>
            </a:r>
          </a:p>
        </p:txBody>
      </p:sp>
      <p:sp>
        <p:nvSpPr>
          <p:cNvPr id="3" name="Content Placeholder 2"/>
          <p:cNvSpPr>
            <a:spLocks noGrp="1"/>
          </p:cNvSpPr>
          <p:nvPr>
            <p:ph idx="1"/>
          </p:nvPr>
        </p:nvSpPr>
        <p:spPr/>
        <p:txBody>
          <a:bodyPr/>
          <a:lstStyle/>
          <a:p>
            <a:r>
              <a:rPr lang="en-US" dirty="0"/>
              <a:t>A is to B as C is to ? </a:t>
            </a:r>
          </a:p>
          <a:p>
            <a:r>
              <a:rPr lang="en-US" dirty="0"/>
              <a:t>It also works for syntactic relations:</a:t>
            </a:r>
          </a:p>
          <a:p>
            <a:pPr lvl="1"/>
            <a:endParaRPr lang="en-US" dirty="0"/>
          </a:p>
          <a:p>
            <a:pPr lvl="1"/>
            <a:r>
              <a:rPr lang="en-US" dirty="0"/>
              <a:t>vector(biggest) - vector(big) + vector(small) = vector(smallest) </a:t>
            </a:r>
            <a:endParaRPr lang="en-GB"/>
          </a:p>
          <a:p>
            <a:pPr marL="228600" lvl="1" indent="0">
              <a:buNone/>
            </a:pPr>
            <a:r>
              <a:rPr lang="en-US" dirty="0"/>
              <a:t> </a:t>
            </a:r>
          </a:p>
          <a:p>
            <a:endParaRPr lang="en-US" dirty="0"/>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674276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Quiz about week 2</a:t>
            </a:r>
          </a:p>
        </p:txBody>
      </p:sp>
      <p:sp>
        <p:nvSpPr>
          <p:cNvPr id="3" name="Content Placeholder 2"/>
          <p:cNvSpPr>
            <a:spLocks noGrp="1"/>
          </p:cNvSpPr>
          <p:nvPr>
            <p:ph idx="1"/>
          </p:nvPr>
        </p:nvSpPr>
        <p:spPr>
          <a:xfrm>
            <a:off x="457200" y="1905000"/>
            <a:ext cx="8229600" cy="4221163"/>
          </a:xfrm>
        </p:spPr>
        <p:txBody>
          <a:bodyPr/>
          <a:lstStyle/>
          <a:p>
            <a:pPr lvl="0"/>
            <a:r>
              <a:rPr lang="en-GB" dirty="0"/>
              <a:t>What is the Levenshtein distance between ‘sheep’ and ‘ship’?  </a:t>
            </a:r>
          </a:p>
          <a:p>
            <a:pPr marL="685800" lvl="1" indent="-457200">
              <a:buFont typeface="+mj-lt"/>
              <a:buAutoNum type="arabicPeriod"/>
            </a:pPr>
            <a:r>
              <a:rPr lang="en-GB" dirty="0"/>
              <a:t>1</a:t>
            </a:r>
          </a:p>
          <a:p>
            <a:pPr marL="685800" lvl="1" indent="-457200">
              <a:buFont typeface="+mj-lt"/>
              <a:buAutoNum type="arabicPeriod"/>
            </a:pPr>
            <a:r>
              <a:rPr lang="en-GB" dirty="0"/>
              <a:t>2</a:t>
            </a:r>
          </a:p>
          <a:p>
            <a:pPr marL="685800" lvl="1" indent="-457200">
              <a:buFont typeface="+mj-lt"/>
              <a:buAutoNum type="arabicPeriod"/>
            </a:pPr>
            <a:r>
              <a:rPr lang="en-GB" dirty="0"/>
              <a:t>3</a:t>
            </a:r>
          </a:p>
          <a:p>
            <a:pPr marL="685800" lvl="1" indent="-457200">
              <a:buFont typeface="+mj-lt"/>
              <a:buAutoNum type="arabicPeriod"/>
            </a:pPr>
            <a:r>
              <a:rPr lang="en-GB" dirty="0"/>
              <a:t>4</a:t>
            </a:r>
          </a:p>
        </p:txBody>
      </p:sp>
      <p:sp>
        <p:nvSpPr>
          <p:cNvPr id="4" name="Footer Placeholder 3"/>
          <p:cNvSpPr>
            <a:spLocks noGrp="1"/>
          </p:cNvSpPr>
          <p:nvPr>
            <p:ph type="ftr" sz="quarter" idx="11"/>
          </p:nvPr>
        </p:nvSpPr>
        <p:spPr>
          <a:xfrm>
            <a:off x="3124200" y="6356350"/>
            <a:ext cx="2895600" cy="365125"/>
          </a:xfrm>
        </p:spPr>
        <p:txBody>
          <a:bodyPr/>
          <a:lstStyle/>
          <a:p>
            <a:r>
              <a:rPr lang="en-US" dirty="0"/>
              <a:t>Suzan Verberne 2021</a:t>
            </a:r>
          </a:p>
        </p:txBody>
      </p:sp>
    </p:spTree>
    <p:extLst>
      <p:ext uri="{BB962C8B-B14F-4D97-AF65-F5344CB8AC3E}">
        <p14:creationId xmlns:p14="http://schemas.microsoft.com/office/powerpoint/2010/main" val="1705492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it?</a:t>
            </a:r>
          </a:p>
        </p:txBody>
      </p:sp>
      <p:sp>
        <p:nvSpPr>
          <p:cNvPr id="3" name="Content Placeholder 2"/>
          <p:cNvSpPr>
            <a:spLocks noGrp="1"/>
          </p:cNvSpPr>
          <p:nvPr>
            <p:ph idx="1"/>
          </p:nvPr>
        </p:nvSpPr>
        <p:spPr/>
        <p:txBody>
          <a:bodyPr>
            <a:normAutofit/>
          </a:bodyPr>
          <a:lstStyle/>
          <a:p>
            <a:r>
              <a:rPr lang="en-US" dirty="0">
                <a:solidFill>
                  <a:schemeClr val="accent1">
                    <a:lumMod val="75000"/>
                  </a:schemeClr>
                </a:solidFill>
              </a:rPr>
              <a:t>Improve NLP applications:</a:t>
            </a:r>
          </a:p>
          <a:p>
            <a:pPr lvl="1"/>
            <a:r>
              <a:rPr lang="en-US" dirty="0"/>
              <a:t>Sentence completion/text prediction/reply suggestion</a:t>
            </a:r>
          </a:p>
          <a:p>
            <a:pPr lvl="1"/>
            <a:r>
              <a:rPr lang="en-US" dirty="0"/>
              <a:t>Bilingual Word </a:t>
            </a:r>
            <a:r>
              <a:rPr lang="en-US" dirty="0" err="1"/>
              <a:t>Embeddings</a:t>
            </a:r>
            <a:r>
              <a:rPr lang="en-US" dirty="0"/>
              <a:t> for Machine Translation with LSTMs</a:t>
            </a:r>
          </a:p>
          <a:p>
            <a:pPr lvl="1"/>
            <a:endParaRPr lang="en-US" dirty="0"/>
          </a:p>
          <a:p>
            <a:pPr lvl="1"/>
            <a:endParaRPr lang="en-US" dirty="0"/>
          </a:p>
          <a:p>
            <a:r>
              <a:rPr lang="en-US" dirty="0">
                <a:sym typeface="Wingdings" pitchFamily="2" charset="2"/>
              </a:rPr>
              <a:t>For this purpose, word2vec has been replaced now with contextual embeddings (transformer-based; BERT, GPT)</a:t>
            </a:r>
            <a:endParaRPr lang="en-US" dirty="0"/>
          </a:p>
          <a:p>
            <a:endParaRPr lang="en-US" dirty="0"/>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902271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do with it?</a:t>
            </a:r>
            <a:endParaRPr lang="en-GB"/>
          </a:p>
        </p:txBody>
      </p:sp>
      <p:sp>
        <p:nvSpPr>
          <p:cNvPr id="3" name="Content Placeholder 2"/>
          <p:cNvSpPr>
            <a:spLocks noGrp="1"/>
          </p:cNvSpPr>
          <p:nvPr>
            <p:ph idx="1"/>
          </p:nvPr>
        </p:nvSpPr>
        <p:spPr/>
        <p:txBody>
          <a:bodyPr>
            <a:normAutofit/>
          </a:bodyPr>
          <a:lstStyle/>
          <a:p>
            <a:r>
              <a:rPr lang="en-US" dirty="0">
                <a:solidFill>
                  <a:srgbClr val="3477B2"/>
                </a:solidFill>
              </a:rPr>
              <a:t>Improve Text Mining applications:</a:t>
            </a:r>
          </a:p>
          <a:p>
            <a:pPr lvl="1"/>
            <a:r>
              <a:rPr lang="en-US" dirty="0"/>
              <a:t>(Near-)Synonym detection (</a:t>
            </a:r>
            <a:r>
              <a:rPr lang="en-US" dirty="0">
                <a:sym typeface="Wingdings"/>
              </a:rPr>
              <a:t> query expansion)</a:t>
            </a:r>
            <a:endParaRPr lang="en-US" dirty="0"/>
          </a:p>
          <a:p>
            <a:pPr lvl="1"/>
            <a:r>
              <a:rPr lang="en-US" dirty="0"/>
              <a:t>Concept representation of texts</a:t>
            </a:r>
          </a:p>
          <a:p>
            <a:pPr lvl="2"/>
            <a:r>
              <a:rPr lang="en-US" dirty="0"/>
              <a:t>Example: Twitter sentiment classification </a:t>
            </a:r>
          </a:p>
          <a:p>
            <a:pPr lvl="1"/>
            <a:r>
              <a:rPr lang="en-US" dirty="0"/>
              <a:t>Document similarity</a:t>
            </a:r>
          </a:p>
          <a:p>
            <a:pPr lvl="2"/>
            <a:r>
              <a:rPr lang="en-US" dirty="0"/>
              <a:t>Example: cluster news articles per news event</a:t>
            </a:r>
          </a:p>
          <a:p>
            <a:pPr lvl="1"/>
            <a:endParaRPr lang="en-US" dirty="0"/>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938425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NNs with word embeddings</a:t>
            </a:r>
          </a:p>
        </p:txBody>
      </p:sp>
      <p:sp>
        <p:nvSpPr>
          <p:cNvPr id="3" name="Content Placeholder 2"/>
          <p:cNvSpPr>
            <a:spLocks noGrp="1"/>
          </p:cNvSpPr>
          <p:nvPr>
            <p:ph idx="1"/>
          </p:nvPr>
        </p:nvSpPr>
        <p:spPr/>
        <p:txBody>
          <a:bodyPr/>
          <a:lstStyle/>
          <a:p>
            <a:r>
              <a:rPr lang="en-GB"/>
              <a:t>Neural Networks for text data take word embeddings as low-level representation of words</a:t>
            </a:r>
          </a:p>
          <a:p>
            <a:pPr lvl="1"/>
            <a:r>
              <a:rPr lang="en-US" dirty="0"/>
              <a:t>Word embeddings as input for convolutional neural networks in text categorization</a:t>
            </a:r>
          </a:p>
          <a:p>
            <a:pPr lvl="1"/>
            <a:r>
              <a:rPr lang="en-US" dirty="0"/>
              <a:t>Word embeddings as input for recurrent neural networks in sequence labelling</a:t>
            </a:r>
          </a:p>
          <a:p>
            <a:pPr lvl="1"/>
            <a:endParaRPr lang="en-US" dirty="0"/>
          </a:p>
          <a:p>
            <a:r>
              <a:rPr lang="en-US" dirty="0"/>
              <a:t>Since 2018: word embeddings are used as language models that can be fine-tuned towards any natural language processing task (transfer learning, lecture 6)</a:t>
            </a:r>
          </a:p>
          <a:p>
            <a:pPr lvl="1"/>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627581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GB"/>
          </a:p>
        </p:txBody>
      </p:sp>
      <p:sp>
        <p:nvSpPr>
          <p:cNvPr id="3" name="Title 2"/>
          <p:cNvSpPr>
            <a:spLocks noGrp="1"/>
          </p:cNvSpPr>
          <p:nvPr>
            <p:ph type="ctr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Suzan Verberne 2021</a:t>
            </a:r>
          </a:p>
        </p:txBody>
      </p:sp>
    </p:spTree>
    <p:extLst>
      <p:ext uri="{BB962C8B-B14F-4D97-AF65-F5344CB8AC3E}">
        <p14:creationId xmlns:p14="http://schemas.microsoft.com/office/powerpoint/2010/main" val="2210246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normAutofit/>
          </a:bodyPr>
          <a:lstStyle/>
          <a:p>
            <a:r>
              <a:rPr lang="en-US" dirty="0">
                <a:solidFill>
                  <a:srgbClr val="3477B2"/>
                </a:solidFill>
              </a:rPr>
              <a:t>Read: </a:t>
            </a:r>
            <a:r>
              <a:rPr lang="en-GB"/>
              <a:t>Jurafsky &amp; Martin chapter </a:t>
            </a:r>
            <a:r>
              <a:rPr lang="en-US"/>
              <a:t>6. Vector semantics and embeddings (not: 6.7)</a:t>
            </a:r>
            <a:endParaRPr lang="en-GB" dirty="0"/>
          </a:p>
          <a:p>
            <a:r>
              <a:rPr lang="en-US">
                <a:solidFill>
                  <a:srgbClr val="3477B2"/>
                </a:solidFill>
              </a:rPr>
              <a:t>Exercise week 3: </a:t>
            </a:r>
            <a:r>
              <a:rPr lang="en-US"/>
              <a:t>word2vec tutorial</a:t>
            </a:r>
            <a:br>
              <a:rPr lang="en-US">
                <a:solidFill>
                  <a:srgbClr val="3477B2"/>
                </a:solidFill>
              </a:rPr>
            </a:br>
            <a:r>
              <a:rPr lang="en-US" dirty="0">
                <a:hlinkClick r:id="rId2"/>
              </a:rPr>
              <a:t>https://www.guru99.com/word-embedding-word2vec.html</a:t>
            </a:r>
            <a:r>
              <a:rPr lang="en-US" dirty="0"/>
              <a:t> </a:t>
            </a:r>
          </a:p>
          <a:p>
            <a:pPr lvl="1"/>
            <a:endParaRPr lang="en-US"/>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181544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After this lecture…</a:t>
            </a:r>
          </a:p>
        </p:txBody>
      </p:sp>
      <p:sp>
        <p:nvSpPr>
          <p:cNvPr id="3" name="Content Placeholder 2"/>
          <p:cNvSpPr>
            <a:spLocks noGrp="1"/>
          </p:cNvSpPr>
          <p:nvPr>
            <p:ph idx="1"/>
          </p:nvPr>
        </p:nvSpPr>
        <p:spPr/>
        <p:txBody>
          <a:bodyPr>
            <a:normAutofit fontScale="92500"/>
          </a:bodyPr>
          <a:lstStyle/>
          <a:p>
            <a:r>
              <a:rPr lang="en-GB" dirty="0"/>
              <a:t>You can explain the principles of topic modelling</a:t>
            </a:r>
          </a:p>
          <a:p>
            <a:r>
              <a:rPr lang="en-GB" dirty="0"/>
              <a:t>You can explain how Latent Dirichlet Allocation (LDA) works on a conceptual level</a:t>
            </a:r>
          </a:p>
          <a:p>
            <a:r>
              <a:rPr lang="en-GB" dirty="0"/>
              <a:t>You can list the advantages and disadvantages of LDA for topic modelling</a:t>
            </a:r>
          </a:p>
          <a:p>
            <a:r>
              <a:rPr lang="en-GB" dirty="0"/>
              <a:t>You can define word embeddings</a:t>
            </a:r>
          </a:p>
          <a:p>
            <a:r>
              <a:rPr lang="en-GB" dirty="0"/>
              <a:t>You can explain how a word2vec model is trained</a:t>
            </a:r>
          </a:p>
          <a:p>
            <a:r>
              <a:rPr lang="en-GB" dirty="0"/>
              <a:t>You can describe 2 applications of word embeddings in text mining tasks</a:t>
            </a:r>
          </a:p>
          <a:p>
            <a:r>
              <a:rPr lang="en-GB" dirty="0"/>
              <a:t>You can train and use a word2vec model yourself</a:t>
            </a:r>
          </a:p>
          <a:p>
            <a:pPr marL="0" indent="0">
              <a:buNone/>
            </a:pPr>
            <a:endParaRPr lang="en-GB" dirty="0"/>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17675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Quiz about week 2</a:t>
            </a:r>
          </a:p>
        </p:txBody>
      </p:sp>
      <p:sp>
        <p:nvSpPr>
          <p:cNvPr id="3" name="Content Placeholder 2"/>
          <p:cNvSpPr>
            <a:spLocks noGrp="1"/>
          </p:cNvSpPr>
          <p:nvPr>
            <p:ph idx="1"/>
          </p:nvPr>
        </p:nvSpPr>
        <p:spPr>
          <a:xfrm>
            <a:off x="457200" y="1905000"/>
            <a:ext cx="8229600" cy="4221163"/>
          </a:xfrm>
        </p:spPr>
        <p:txBody>
          <a:bodyPr/>
          <a:lstStyle/>
          <a:p>
            <a:pPr lvl="0"/>
            <a:r>
              <a:rPr lang="en-GB" dirty="0"/>
              <a:t>Did you work on the exercise of week 2? (pre-processing with Spacy)  </a:t>
            </a:r>
          </a:p>
          <a:p>
            <a:pPr marL="685800" lvl="1" indent="-457200">
              <a:buFont typeface="+mj-lt"/>
              <a:buAutoNum type="arabicPeriod"/>
            </a:pPr>
            <a:r>
              <a:rPr lang="en-GB" dirty="0"/>
              <a:t>No</a:t>
            </a:r>
          </a:p>
          <a:p>
            <a:pPr marL="685800" lvl="1" indent="-457200">
              <a:buFont typeface="+mj-lt"/>
              <a:buAutoNum type="arabicPeriod"/>
            </a:pPr>
            <a:r>
              <a:rPr lang="en-GB" dirty="0"/>
              <a:t>Yes, I started</a:t>
            </a:r>
          </a:p>
          <a:p>
            <a:pPr marL="685800" lvl="1" indent="-457200">
              <a:buFont typeface="+mj-lt"/>
              <a:buAutoNum type="arabicPeriod"/>
            </a:pPr>
            <a:r>
              <a:rPr lang="en-GB" dirty="0"/>
              <a:t>Yes, I completed at least half of it</a:t>
            </a:r>
          </a:p>
          <a:p>
            <a:pPr marL="685800" lvl="1" indent="-457200">
              <a:buFont typeface="+mj-lt"/>
              <a:buAutoNum type="arabicPeriod"/>
            </a:pPr>
            <a:r>
              <a:rPr lang="en-GB" dirty="0"/>
              <a:t>Yes, I completed it</a:t>
            </a:r>
          </a:p>
        </p:txBody>
      </p:sp>
      <p:sp>
        <p:nvSpPr>
          <p:cNvPr id="4" name="Footer Placeholder 3"/>
          <p:cNvSpPr>
            <a:spLocks noGrp="1"/>
          </p:cNvSpPr>
          <p:nvPr>
            <p:ph type="ftr" sz="quarter" idx="11"/>
          </p:nvPr>
        </p:nvSpPr>
        <p:spPr>
          <a:xfrm>
            <a:off x="3124200" y="6356350"/>
            <a:ext cx="2895600" cy="365125"/>
          </a:xfrm>
        </p:spPr>
        <p:txBody>
          <a:bodyPr/>
          <a:lstStyle/>
          <a:p>
            <a:r>
              <a:rPr lang="en-US" dirty="0"/>
              <a:t>Suzan Verberne 2021</a:t>
            </a:r>
          </a:p>
        </p:txBody>
      </p:sp>
    </p:spTree>
    <p:extLst>
      <p:ext uri="{BB962C8B-B14F-4D97-AF65-F5344CB8AC3E}">
        <p14:creationId xmlns:p14="http://schemas.microsoft.com/office/powerpoint/2010/main" val="2601250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week 2 </a:t>
            </a:r>
            <a:r>
              <a:rPr lang="mr-IN"/>
              <a:t>–</a:t>
            </a:r>
            <a:r>
              <a:rPr lang="en-US"/>
              <a:t> text processing</a:t>
            </a:r>
            <a:endParaRPr lang="en-GB"/>
          </a:p>
        </p:txBody>
      </p:sp>
      <p:sp>
        <p:nvSpPr>
          <p:cNvPr id="3" name="Content Placeholder 2"/>
          <p:cNvSpPr>
            <a:spLocks noGrp="1"/>
          </p:cNvSpPr>
          <p:nvPr>
            <p:ph idx="1"/>
          </p:nvPr>
        </p:nvSpPr>
        <p:spPr/>
        <p:txBody>
          <a:bodyPr/>
          <a:lstStyle/>
          <a:p>
            <a:r>
              <a:rPr lang="en-GB">
                <a:hlinkClick r:id="rId2"/>
              </a:rPr>
              <a:t>https://course.spacy.io/en/chapter1</a:t>
            </a:r>
            <a:r>
              <a:rPr lang="en-GB"/>
              <a:t> </a:t>
            </a:r>
          </a:p>
          <a:p>
            <a:r>
              <a:rPr lang="en-GB"/>
              <a:t>Please contact the TAs if you encounter any difficulties</a:t>
            </a:r>
          </a:p>
          <a:p>
            <a:r>
              <a:rPr lang="en-GB"/>
              <a:t>(this is also a way to refresh your Python knowledge and get used to NLP principles)</a:t>
            </a: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95126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Suzan Verberne 2021</a:t>
            </a:r>
          </a:p>
        </p:txBody>
      </p:sp>
      <p:sp>
        <p:nvSpPr>
          <p:cNvPr id="5" name="Title 4"/>
          <p:cNvSpPr>
            <a:spLocks noGrp="1"/>
          </p:cNvSpPr>
          <p:nvPr>
            <p:ph type="title"/>
          </p:nvPr>
        </p:nvSpPr>
        <p:spPr/>
        <p:txBody>
          <a:bodyPr/>
          <a:lstStyle/>
          <a:p>
            <a:r>
              <a:rPr lang="en-GB"/>
              <a:t>Vector semantics Preliminaries</a:t>
            </a:r>
          </a:p>
        </p:txBody>
      </p:sp>
      <p:sp>
        <p:nvSpPr>
          <p:cNvPr id="6" name="Text Placeholder 5"/>
          <p:cNvSpPr>
            <a:spLocks noGrp="1"/>
          </p:cNvSpPr>
          <p:nvPr>
            <p:ph type="body" idx="1"/>
          </p:nvPr>
        </p:nvSpPr>
        <p:spPr/>
        <p:txBody>
          <a:bodyPr/>
          <a:lstStyle/>
          <a:p>
            <a:endParaRPr lang="en-GB"/>
          </a:p>
        </p:txBody>
      </p:sp>
    </p:spTree>
    <p:extLst>
      <p:ext uri="{BB962C8B-B14F-4D97-AF65-F5344CB8AC3E}">
        <p14:creationId xmlns:p14="http://schemas.microsoft.com/office/powerpoint/2010/main" val="16605789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rting a Cours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Custom 15">
      <a:dk1>
        <a:sysClr val="windowText" lastClr="000000"/>
      </a:dk1>
      <a:lt1>
        <a:sysClr val="window" lastClr="FFFFFF"/>
      </a:lt1>
      <a:dk2>
        <a:srgbClr val="564B3C"/>
      </a:dk2>
      <a:lt2>
        <a:srgbClr val="ECEDD1"/>
      </a:lt2>
      <a:accent1>
        <a:srgbClr val="93A299"/>
      </a:accent1>
      <a:accent2>
        <a:srgbClr val="7197C5"/>
      </a:accent2>
      <a:accent3>
        <a:srgbClr val="B5AE53"/>
      </a:accent3>
      <a:accent4>
        <a:srgbClr val="848058"/>
      </a:accent4>
      <a:accent5>
        <a:srgbClr val="E8B54D"/>
      </a:accent5>
      <a:accent6>
        <a:srgbClr val="786C71"/>
      </a:accent6>
      <a:hlink>
        <a:srgbClr val="7197C5"/>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15">
      <a:dk1>
        <a:sysClr val="windowText" lastClr="000000"/>
      </a:dk1>
      <a:lt1>
        <a:sysClr val="window" lastClr="FFFFFF"/>
      </a:lt1>
      <a:dk2>
        <a:srgbClr val="564B3C"/>
      </a:dk2>
      <a:lt2>
        <a:srgbClr val="ECEDD1"/>
      </a:lt2>
      <a:accent1>
        <a:srgbClr val="93A299"/>
      </a:accent1>
      <a:accent2>
        <a:srgbClr val="7197C5"/>
      </a:accent2>
      <a:accent3>
        <a:srgbClr val="B5AE53"/>
      </a:accent3>
      <a:accent4>
        <a:srgbClr val="848058"/>
      </a:accent4>
      <a:accent5>
        <a:srgbClr val="E8B54D"/>
      </a:accent5>
      <a:accent6>
        <a:srgbClr val="786C71"/>
      </a:accent6>
      <a:hlink>
        <a:srgbClr val="7197C5"/>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Charting a Course by Wes Moss.potx</Template>
  <TotalTime>96763</TotalTime>
  <Words>3241</Words>
  <Application>Microsoft Macintosh PowerPoint</Application>
  <PresentationFormat>On-screen Show (4:3)</PresentationFormat>
  <Paragraphs>387</Paragraphs>
  <Slides>65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Courier New</vt:lpstr>
      <vt:lpstr>Wingdings</vt:lpstr>
      <vt:lpstr>Charting a Course</vt:lpstr>
      <vt:lpstr>Text Mining</vt:lpstr>
      <vt:lpstr>Today’s lecture</vt:lpstr>
      <vt:lpstr>Quiz about week 2</vt:lpstr>
      <vt:lpstr>Quiz about week 2</vt:lpstr>
      <vt:lpstr>Quiz about week 2</vt:lpstr>
      <vt:lpstr>Quiz about week 2</vt:lpstr>
      <vt:lpstr>Quiz about week 2</vt:lpstr>
      <vt:lpstr>Exercise week 2 – text processing</vt:lpstr>
      <vt:lpstr>Vector semantics Preliminaries</vt:lpstr>
      <vt:lpstr>Where to start</vt:lpstr>
      <vt:lpstr>Distributional hypothesis</vt:lpstr>
      <vt:lpstr>Vector Space Model</vt:lpstr>
      <vt:lpstr>Vector Space Model</vt:lpstr>
      <vt:lpstr>Alternative semantics</vt:lpstr>
      <vt:lpstr>Topic modelling</vt:lpstr>
      <vt:lpstr>Topic modelling</vt:lpstr>
      <vt:lpstr>Topic modelling</vt:lpstr>
      <vt:lpstr>Latent Dirichlet Allocation (LDA)</vt:lpstr>
      <vt:lpstr>Intuition behind LDA</vt:lpstr>
      <vt:lpstr>Generative model</vt:lpstr>
      <vt:lpstr>Generative model</vt:lpstr>
      <vt:lpstr>Generative model</vt:lpstr>
      <vt:lpstr>PowerPoint Presentation</vt:lpstr>
      <vt:lpstr>Learn the distributions</vt:lpstr>
      <vt:lpstr>PowerPoint Presentation</vt:lpstr>
      <vt:lpstr>Learn the topics from the data</vt:lpstr>
      <vt:lpstr>100-topic LDA model of 17,000 Science articles</vt:lpstr>
      <vt:lpstr>Latent Dirichlet Allocation (LDA)</vt:lpstr>
      <vt:lpstr>Challenges with LDA</vt:lpstr>
      <vt:lpstr>Raw Example output</vt:lpstr>
      <vt:lpstr>Questions to discuss</vt:lpstr>
      <vt:lpstr>Evaluation of topic modelling</vt:lpstr>
      <vt:lpstr>More information</vt:lpstr>
      <vt:lpstr>Word embeddings</vt:lpstr>
      <vt:lpstr>Vector Space Model</vt:lpstr>
      <vt:lpstr>Vector Space Model</vt:lpstr>
      <vt:lpstr>Word embeddings</vt:lpstr>
      <vt:lpstr>Word embeddings</vt:lpstr>
      <vt:lpstr>PowerPoint Presentation</vt:lpstr>
      <vt:lpstr>Word2vec</vt:lpstr>
      <vt:lpstr>What is word2vec?</vt:lpstr>
      <vt:lpstr>What is word2vec?</vt:lpstr>
      <vt:lpstr>Where does it come from</vt:lpstr>
      <vt:lpstr>Word2vec</vt:lpstr>
      <vt:lpstr>Training Word2vec</vt:lpstr>
      <vt:lpstr>Training word2vec</vt:lpstr>
      <vt:lpstr>Training Word2vec</vt:lpstr>
      <vt:lpstr>Training Word2vec</vt:lpstr>
      <vt:lpstr>Training Word2vec</vt:lpstr>
      <vt:lpstr>Advantages of word2vec</vt:lpstr>
      <vt:lpstr>Do it yourself</vt:lpstr>
      <vt:lpstr>Do it yourself</vt:lpstr>
      <vt:lpstr>What can you do with it? </vt:lpstr>
      <vt:lpstr>What can you do with it?</vt:lpstr>
      <vt:lpstr>What can you do with it?</vt:lpstr>
      <vt:lpstr>What can you do with it?</vt:lpstr>
      <vt:lpstr>PowerPoint Presentation</vt:lpstr>
      <vt:lpstr>What can you do with it? </vt:lpstr>
      <vt:lpstr>What can you do with it? </vt:lpstr>
      <vt:lpstr>What can you do with it?</vt:lpstr>
      <vt:lpstr>What can you do with it?</vt:lpstr>
      <vt:lpstr>NNs with word embeddings</vt:lpstr>
      <vt:lpstr>Conclusions</vt:lpstr>
      <vt:lpstr>Homework</vt:lpstr>
      <vt:lpstr>After this lecture…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Charting a Course</dc:title>
  <dc:subject/>
  <dc:creator/>
  <cp:keywords/>
  <dc:description/>
  <cp:lastModifiedBy>Suzan Verberne</cp:lastModifiedBy>
  <cp:revision>1765</cp:revision>
  <cp:lastPrinted>2018-11-02T14:46:24Z</cp:lastPrinted>
  <dcterms:created xsi:type="dcterms:W3CDTF">2010-05-21T00:08:13Z</dcterms:created>
  <dcterms:modified xsi:type="dcterms:W3CDTF">2021-09-21T18:51:24Z</dcterms:modified>
  <cp:category/>
</cp:coreProperties>
</file>